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8" r:id="rId3"/>
    <p:sldId id="257" r:id="rId5"/>
    <p:sldId id="259" r:id="rId6"/>
    <p:sldId id="260" r:id="rId7"/>
    <p:sldId id="283" r:id="rId8"/>
    <p:sldId id="280" r:id="rId9"/>
    <p:sldId id="289" r:id="rId10"/>
    <p:sldId id="290" r:id="rId11"/>
    <p:sldId id="291" r:id="rId12"/>
    <p:sldId id="273" r:id="rId13"/>
    <p:sldId id="297" r:id="rId14"/>
    <p:sldId id="296" r:id="rId15"/>
    <p:sldId id="302" r:id="rId16"/>
    <p:sldId id="274" r:id="rId17"/>
    <p:sldId id="275"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3" userDrawn="1">
          <p15:clr>
            <a:srgbClr val="A4A3A4"/>
          </p15:clr>
        </p15:guide>
        <p15:guide id="2" pos="379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ish Zade" initials="H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06" autoAdjust="0"/>
  </p:normalViewPr>
  <p:slideViewPr>
    <p:cSldViewPr snapToGrid="0" showGuides="1">
      <p:cViewPr>
        <p:scale>
          <a:sx n="66" d="100"/>
          <a:sy n="66" d="100"/>
        </p:scale>
        <p:origin x="1330" y="307"/>
      </p:cViewPr>
      <p:guideLst>
        <p:guide orient="horz" pos="2173"/>
        <p:guide pos="379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F6828-E820-43F5-AD3B-3736B51E1410}"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67832-0C33-4714-A13E-BFA3D64CCBE6}"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467832-0C33-4714-A13E-BFA3D64CCBE6}"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2E1F7B5-E1B4-4A36-A7D3-76B8936B773B}"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1E3C18D5-3BC9-428F-9B4D-F695A3FDECA4}"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endParaRPr lang="en-GB"/>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B64EE89D-E85D-495B-B671-F9A2337228AA}"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endParaRPr lang="en-GB"/>
          </a:p>
        </p:txBody>
      </p:sp>
      <p:sp>
        <p:nvSpPr>
          <p:cNvPr id="5" name="Date Placeholder 4"/>
          <p:cNvSpPr>
            <a:spLocks noGrp="1"/>
          </p:cNvSpPr>
          <p:nvPr>
            <p:ph type="dt" sz="half" idx="10"/>
          </p:nvPr>
        </p:nvSpPr>
        <p:spPr/>
        <p:txBody>
          <a:bodyPr/>
          <a:lstStyle/>
          <a:p>
            <a:fld id="{621FA7A1-012B-48D4-9721-12B06304E771}"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endParaRPr lang="en-GB"/>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endParaRPr lang="en-GB"/>
          </a:p>
        </p:txBody>
      </p:sp>
      <p:sp>
        <p:nvSpPr>
          <p:cNvPr id="5" name="Date Placeholder 4"/>
          <p:cNvSpPr>
            <a:spLocks noGrp="1"/>
          </p:cNvSpPr>
          <p:nvPr>
            <p:ph type="dt" sz="half" idx="10"/>
          </p:nvPr>
        </p:nvSpPr>
        <p:spPr/>
        <p:txBody>
          <a:bodyPr/>
          <a:lstStyle/>
          <a:p>
            <a:fld id="{4F9D6396-A495-481A-A5BF-832DFA455E78}"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endParaRPr lang="en-GB"/>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endParaRPr lang="en-GB"/>
          </a:p>
        </p:txBody>
      </p:sp>
      <p:sp>
        <p:nvSpPr>
          <p:cNvPr id="5" name="Date Placeholder 4"/>
          <p:cNvSpPr>
            <a:spLocks noGrp="1"/>
          </p:cNvSpPr>
          <p:nvPr>
            <p:ph type="dt" sz="half" idx="10"/>
          </p:nvPr>
        </p:nvSpPr>
        <p:spPr/>
        <p:txBody>
          <a:bodyPr/>
          <a:lstStyle/>
          <a:p>
            <a:fld id="{9F70B66B-60E2-4930-A92D-6830ADD80998}"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p:txBody>
          <a:bodyPr/>
          <a:lstStyle/>
          <a:p>
            <a:fld id="{934DAF78-C027-46A6-8D9B-02B6D7FA82CB}"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p:txBody>
          <a:bodyPr/>
          <a:lstStyle/>
          <a:p>
            <a:fld id="{4D6807B2-D7CB-4A11-BB05-C9FD486C7242}"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p:txBody>
          <a:bodyPr/>
          <a:lstStyle/>
          <a:p>
            <a:fld id="{A4B08901-47F9-45F7-9EC3-639CCB00D00B}"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928F64C1-6BB0-4BD8-89BF-A083E8E518E3}"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5" name="Date Placeholder 4"/>
          <p:cNvSpPr>
            <a:spLocks noGrp="1"/>
          </p:cNvSpPr>
          <p:nvPr>
            <p:ph type="dt" sz="half" idx="10"/>
          </p:nvPr>
        </p:nvSpPr>
        <p:spPr/>
        <p:txBody>
          <a:bodyPr/>
          <a:lstStyle/>
          <a:p>
            <a:fld id="{A0180113-D5AE-4F80-9DFE-E030FB4792BA}"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7" name="Date Placeholder 6"/>
          <p:cNvSpPr>
            <a:spLocks noGrp="1"/>
          </p:cNvSpPr>
          <p:nvPr>
            <p:ph type="dt" sz="half" idx="10"/>
          </p:nvPr>
        </p:nvSpPr>
        <p:spPr/>
        <p:txBody>
          <a:bodyPr/>
          <a:lstStyle/>
          <a:p>
            <a:fld id="{55C5E532-7752-4FF0-B2AA-D1C6CBD88DEA}"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1CAEA5B-539F-4D96-B2A6-B1142B1B864F}"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75B267-3B03-4EDF-B2F0-9BDA048E6DDB}"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A56737E0-4460-44DF-8603-FCF2C3715FA7}"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2E9548E7-4C4B-4744-B946-8722412A68C1}"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96FD86-25C2-4874-8BBC-C0BD8542B27D}" type="datetime1">
              <a:rPr lang="en-US" smtClean="0"/>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26691" y="134849"/>
            <a:ext cx="4791386" cy="1362257"/>
          </a:xfrm>
          <a:prstGeom prst="rect">
            <a:avLst/>
          </a:prstGeom>
        </p:spPr>
      </p:pic>
      <p:sp>
        <p:nvSpPr>
          <p:cNvPr id="5" name="Subtitle 2"/>
          <p:cNvSpPr txBox="1"/>
          <p:nvPr/>
        </p:nvSpPr>
        <p:spPr>
          <a:xfrm>
            <a:off x="7915834" y="5871882"/>
            <a:ext cx="5145741" cy="1120588"/>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panose="05040102010807070707"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panose="05040102010807070707"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panose="05040102010807070707"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panose="05040102010807070707"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panose="05040102010807070707"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panose="05040102010807070707"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panose="05040102010807070707"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panose="05040102010807070707"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panose="05040102010807070707" charset="2"/>
              <a:buNone/>
              <a:defRPr sz="1200" kern="1200">
                <a:solidFill>
                  <a:schemeClr val="tx1">
                    <a:tint val="75000"/>
                  </a:schemeClr>
                </a:solidFill>
                <a:latin typeface="+mn-lt"/>
                <a:ea typeface="+mn-ea"/>
                <a:cs typeface="+mn-cs"/>
              </a:defRPr>
            </a:lvl9pPr>
          </a:lstStyle>
          <a:p>
            <a:pPr marL="647700" lvl="1" indent="-177800">
              <a:spcBef>
                <a:spcPts val="270"/>
              </a:spcBef>
              <a:buFont typeface="Wingdings 3" panose="05040102010807070707" charset="2"/>
              <a:buAutoNum type="arabicPeriod"/>
              <a:tabLst>
                <a:tab pos="190500" algn="l"/>
              </a:tabLst>
            </a:pPr>
            <a:endParaRPr lang="en-IN" dirty="0">
              <a:solidFill>
                <a:schemeClr val="tx1"/>
              </a:solidFill>
            </a:endParaRPr>
          </a:p>
        </p:txBody>
      </p:sp>
      <p:sp>
        <p:nvSpPr>
          <p:cNvPr id="6" name="Title 1"/>
          <p:cNvSpPr txBox="1"/>
          <p:nvPr/>
        </p:nvSpPr>
        <p:spPr>
          <a:xfrm>
            <a:off x="1622612" y="1352742"/>
            <a:ext cx="9117106" cy="3389587"/>
          </a:xfrm>
          <a:prstGeom prst="rect">
            <a:avLst/>
          </a:prstGeom>
        </p:spPr>
        <p:txBody>
          <a:bodyPr vert="horz" lIns="91440" tIns="45720" rIns="91440" bIns="45720" rtlCol="0" anchor="b">
            <a:normAutofit lnSpcReduction="20000"/>
          </a:bodyPr>
          <a:lstStyle>
            <a:lvl1pPr algn="l" defTabSz="457200" rtl="0" eaLnBrk="1" latinLnBrk="0" hangingPunct="1">
              <a:spcBef>
                <a:spcPct val="0"/>
              </a:spcBef>
              <a:buNone/>
              <a:defRPr sz="54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marR="5080" algn="ctr">
              <a:spcBef>
                <a:spcPts val="95"/>
              </a:spcBef>
            </a:pPr>
            <a:r>
              <a:rPr lang="en-US" sz="2100" b="1" spc="-25" dirty="0">
                <a:latin typeface="Times New Roman" panose="02020603050405020304"/>
                <a:cs typeface="Times New Roman" panose="02020603050405020304"/>
              </a:rPr>
              <a:t>DEPARTMENT </a:t>
            </a:r>
            <a:r>
              <a:rPr lang="en-US" sz="2100" b="1" spc="-10" dirty="0">
                <a:latin typeface="Times New Roman" panose="02020603050405020304"/>
                <a:cs typeface="Times New Roman" panose="02020603050405020304"/>
              </a:rPr>
              <a:t>OF ELECTRICAL &amp; ELECTRONICS</a:t>
            </a:r>
            <a:r>
              <a:rPr lang="en-US" sz="2100" b="1" spc="-75" dirty="0">
                <a:latin typeface="Times New Roman" panose="02020603050405020304"/>
                <a:cs typeface="Times New Roman" panose="02020603050405020304"/>
              </a:rPr>
              <a:t> </a:t>
            </a:r>
            <a:r>
              <a:rPr lang="en-US" sz="2100" b="1" spc="-5" dirty="0">
                <a:latin typeface="Times New Roman" panose="02020603050405020304"/>
                <a:cs typeface="Times New Roman" panose="02020603050405020304"/>
              </a:rPr>
              <a:t>ENGINEERING </a:t>
            </a:r>
            <a:br>
              <a:rPr lang="en-US" sz="2100" b="1" spc="-5" dirty="0">
                <a:latin typeface="Times New Roman" panose="02020603050405020304"/>
                <a:cs typeface="Times New Roman" panose="02020603050405020304"/>
              </a:rPr>
            </a:br>
            <a:r>
              <a:rPr lang="en-US" sz="2100" b="1" spc="-5" dirty="0">
                <a:latin typeface="Times New Roman" panose="02020603050405020304"/>
                <a:cs typeface="Times New Roman" panose="02020603050405020304"/>
              </a:rPr>
              <a:t> </a:t>
            </a:r>
            <a:r>
              <a:rPr lang="en-US" sz="2100" b="1" spc="-10" dirty="0">
                <a:latin typeface="Times New Roman" panose="02020603050405020304"/>
                <a:cs typeface="Times New Roman" panose="02020603050405020304"/>
              </a:rPr>
              <a:t>SCHOOL OF</a:t>
            </a:r>
            <a:r>
              <a:rPr lang="en-US" sz="2100" b="1" spc="-95" dirty="0">
                <a:latin typeface="Times New Roman" panose="02020603050405020304"/>
                <a:cs typeface="Times New Roman" panose="02020603050405020304"/>
              </a:rPr>
              <a:t> </a:t>
            </a:r>
            <a:r>
              <a:rPr lang="en-US" sz="2100" b="1" spc="-5" dirty="0">
                <a:latin typeface="Times New Roman" panose="02020603050405020304"/>
                <a:cs typeface="Times New Roman" panose="02020603050405020304"/>
              </a:rPr>
              <a:t>ELECTRICAL &amp; COMMUNICATION</a:t>
            </a:r>
            <a:br>
              <a:rPr lang="en-US" sz="2100" dirty="0">
                <a:latin typeface="Times New Roman" panose="02020603050405020304"/>
                <a:cs typeface="Times New Roman" panose="02020603050405020304"/>
              </a:rPr>
            </a:br>
            <a:r>
              <a:rPr lang="en-US" sz="2100" b="1" spc="-10" dirty="0">
                <a:solidFill>
                  <a:schemeClr val="accent2">
                    <a:lumMod val="50000"/>
                  </a:schemeClr>
                </a:solidFill>
                <a:latin typeface="Times New Roman" panose="02020603050405020304"/>
                <a:cs typeface="Times New Roman" panose="02020603050405020304"/>
              </a:rPr>
              <a:t>10214EE601- </a:t>
            </a:r>
            <a:r>
              <a:rPr lang="en-US" sz="2100" b="1" spc="-5" dirty="0">
                <a:solidFill>
                  <a:schemeClr val="accent2">
                    <a:lumMod val="50000"/>
                  </a:schemeClr>
                </a:solidFill>
                <a:latin typeface="Times New Roman" panose="02020603050405020304"/>
                <a:cs typeface="Times New Roman" panose="02020603050405020304"/>
              </a:rPr>
              <a:t>MINOR</a:t>
            </a:r>
            <a:r>
              <a:rPr lang="en-US" sz="2100" b="1" spc="-80" dirty="0">
                <a:solidFill>
                  <a:schemeClr val="accent2">
                    <a:lumMod val="50000"/>
                  </a:schemeClr>
                </a:solidFill>
                <a:latin typeface="Times New Roman" panose="02020603050405020304"/>
                <a:cs typeface="Times New Roman" panose="02020603050405020304"/>
              </a:rPr>
              <a:t> </a:t>
            </a:r>
            <a:r>
              <a:rPr lang="en-US" sz="2100" b="1" spc="-5" dirty="0">
                <a:solidFill>
                  <a:schemeClr val="accent2">
                    <a:lumMod val="50000"/>
                  </a:schemeClr>
                </a:solidFill>
                <a:latin typeface="Times New Roman" panose="02020603050405020304"/>
                <a:cs typeface="Times New Roman" panose="02020603050405020304"/>
              </a:rPr>
              <a:t>PROJECT </a:t>
            </a:r>
            <a:r>
              <a:rPr lang="en-IN" altLang="en-US" sz="2100" b="1" spc="-5" dirty="0">
                <a:solidFill>
                  <a:schemeClr val="accent2">
                    <a:lumMod val="50000"/>
                  </a:schemeClr>
                </a:solidFill>
                <a:latin typeface="Times New Roman" panose="02020603050405020304"/>
                <a:cs typeface="Times New Roman" panose="02020603050405020304"/>
              </a:rPr>
              <a:t>-II</a:t>
            </a:r>
            <a:br>
              <a:rPr lang="en-US" sz="2100" b="1" spc="-5" dirty="0">
                <a:latin typeface="Times New Roman" panose="02020603050405020304"/>
                <a:cs typeface="Times New Roman" panose="02020603050405020304"/>
              </a:rPr>
            </a:br>
            <a:r>
              <a:rPr lang="en-US" sz="2100" b="1" spc="-5" dirty="0">
                <a:latin typeface="Times New Roman" panose="02020603050405020304"/>
                <a:cs typeface="Times New Roman" panose="02020603050405020304"/>
              </a:rPr>
              <a:t> WINTER</a:t>
            </a:r>
            <a:r>
              <a:rPr lang="en-US" sz="2100" b="1" spc="-30" dirty="0">
                <a:latin typeface="Times New Roman" panose="02020603050405020304"/>
                <a:cs typeface="Times New Roman" panose="02020603050405020304"/>
              </a:rPr>
              <a:t> </a:t>
            </a:r>
            <a:r>
              <a:rPr lang="en-US" sz="2100" b="1" spc="-5" dirty="0">
                <a:latin typeface="Times New Roman" panose="02020603050405020304"/>
                <a:cs typeface="Times New Roman" panose="02020603050405020304"/>
              </a:rPr>
              <a:t>SEMESTER(2023-2024)</a:t>
            </a:r>
            <a:endParaRPr lang="en-US" sz="2100" b="1" spc="-5" dirty="0">
              <a:latin typeface="Times New Roman" panose="02020603050405020304"/>
              <a:cs typeface="Times New Roman" panose="02020603050405020304"/>
            </a:endParaRPr>
          </a:p>
          <a:p>
            <a:pPr marL="12700" marR="5080" algn="ctr">
              <a:spcBef>
                <a:spcPts val="95"/>
              </a:spcBef>
            </a:pPr>
            <a:r>
              <a:rPr lang="en-US" sz="2000" b="1" spc="-5" dirty="0">
                <a:latin typeface="Times New Roman" panose="02020603050405020304"/>
                <a:cs typeface="Times New Roman" panose="02020603050405020304"/>
              </a:rPr>
              <a:t>FIRST REVIEW</a:t>
            </a:r>
            <a:endParaRPr lang="en-US" sz="2100" b="1" spc="-5" dirty="0">
              <a:latin typeface="Times New Roman" panose="02020603050405020304"/>
              <a:cs typeface="Times New Roman" panose="02020603050405020304"/>
            </a:endParaRPr>
          </a:p>
          <a:p>
            <a:pPr marL="12700" marR="5080" algn="ctr">
              <a:spcBef>
                <a:spcPts val="95"/>
              </a:spcBef>
            </a:pPr>
            <a:endParaRPr lang="en-US" sz="2100" b="1" spc="-5" dirty="0">
              <a:latin typeface="Times New Roman" panose="02020603050405020304"/>
              <a:cs typeface="Times New Roman" panose="02020603050405020304"/>
            </a:endParaRPr>
          </a:p>
          <a:p>
            <a:pPr marL="12700" marR="5080" algn="ctr">
              <a:spcBef>
                <a:spcPts val="95"/>
              </a:spcBef>
            </a:pPr>
            <a:endParaRPr lang="en-US" sz="2100" b="1" dirty="0">
              <a:latin typeface="Times New Roman" panose="02020603050405020304"/>
              <a:cs typeface="Times New Roman" panose="02020603050405020304"/>
            </a:endParaRPr>
          </a:p>
          <a:p>
            <a:pPr marL="12700" marR="5080" algn="ctr">
              <a:spcBef>
                <a:spcPts val="95"/>
              </a:spcBef>
            </a:pPr>
            <a:r>
              <a:rPr lang="en-US" sz="3100" b="1" dirty="0">
                <a:latin typeface="Times New Roman" panose="02020603050405020304"/>
                <a:cs typeface="Times New Roman" panose="02020603050405020304"/>
              </a:rPr>
              <a:t>“</a:t>
            </a:r>
            <a:r>
              <a:rPr lang="en-IN" altLang="en-US" sz="2400" b="1" dirty="0">
                <a:solidFill>
                  <a:schemeClr val="accent6">
                    <a:lumMod val="50000"/>
                  </a:schemeClr>
                </a:solidFill>
                <a:latin typeface="Times New Roman" panose="02020603050405020304"/>
                <a:cs typeface="Times New Roman" panose="02020603050405020304"/>
              </a:rPr>
              <a:t>DESIGN AND DEVELOPMENT OF PROTOTYPE MODEL OF WAVE GENERATOR WITH SOLAR SYSTEM</a:t>
            </a:r>
            <a:r>
              <a:rPr lang="en-US" sz="3100" b="1" dirty="0">
                <a:latin typeface="Times New Roman" panose="02020603050405020304"/>
                <a:cs typeface="Times New Roman" panose="02020603050405020304"/>
              </a:rPr>
              <a:t>”</a:t>
            </a:r>
            <a:br>
              <a:rPr lang="en-US" sz="2000" dirty="0">
                <a:latin typeface="Times New Roman" panose="02020603050405020304"/>
                <a:cs typeface="Times New Roman" panose="02020603050405020304"/>
              </a:rPr>
            </a:br>
            <a:endParaRPr lang="en-IN" sz="2000" dirty="0"/>
          </a:p>
        </p:txBody>
      </p:sp>
      <p:sp>
        <p:nvSpPr>
          <p:cNvPr id="7" name="Rectangle 6"/>
          <p:cNvSpPr/>
          <p:nvPr/>
        </p:nvSpPr>
        <p:spPr>
          <a:xfrm>
            <a:off x="4491893" y="5038165"/>
            <a:ext cx="8444753" cy="1999615"/>
          </a:xfrm>
          <a:prstGeom prst="rect">
            <a:avLst/>
          </a:prstGeom>
        </p:spPr>
        <p:txBody>
          <a:bodyPr wrap="square">
            <a:spAutoFit/>
          </a:bodyPr>
          <a:lstStyle/>
          <a:p>
            <a:pPr algn="ctr"/>
            <a:r>
              <a:rPr lang="en-IN" b="1" dirty="0">
                <a:latin typeface="Times New Roman" panose="02020603050405020304" pitchFamily="18" charset="0"/>
                <a:ea typeface="Calibri" panose="020F0502020204030204" pitchFamily="34" charset="0"/>
              </a:rPr>
              <a:t>Presented by:</a:t>
            </a:r>
            <a:endParaRPr lang="en-IN" b="1" dirty="0">
              <a:latin typeface="Times New Roman" panose="02020603050405020304" pitchFamily="18" charset="0"/>
              <a:ea typeface="Calibri" panose="020F0502020204030204" pitchFamily="34" charset="0"/>
            </a:endParaRPr>
          </a:p>
          <a:p>
            <a:pPr algn="ctr"/>
            <a:endParaRPr lang="en-IN" sz="1600" b="1" dirty="0">
              <a:latin typeface="Times New Roman" panose="02020603050405020304" pitchFamily="18" charset="0"/>
              <a:ea typeface="Calibri" panose="020F0502020204030204" pitchFamily="34" charset="0"/>
            </a:endParaRPr>
          </a:p>
          <a:p>
            <a:pPr indent="0" algn="ctr">
              <a:buFont typeface="+mj-lt"/>
              <a:buNone/>
            </a:pPr>
            <a:r>
              <a:rPr lang="en-IN" dirty="0">
                <a:latin typeface="Times New Roman" panose="02020603050405020304" pitchFamily="18" charset="0"/>
                <a:ea typeface="Calibri" panose="020F0502020204030204" pitchFamily="34" charset="0"/>
                <a:cs typeface="Times New Roman" panose="02020603050405020304" pitchFamily="18" charset="0"/>
              </a:rPr>
              <a:t>K.GUHAN	                    VTU20248</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indent="0" algn="ctr">
              <a:buFont typeface="+mj-lt"/>
              <a:buNone/>
            </a:pPr>
            <a:r>
              <a:rPr lang="en-IN" dirty="0">
                <a:latin typeface="Times New Roman" panose="02020603050405020304" pitchFamily="18" charset="0"/>
                <a:ea typeface="Calibri" panose="020F0502020204030204" pitchFamily="34" charset="0"/>
                <a:cs typeface="Times New Roman" panose="02020603050405020304" pitchFamily="18" charset="0"/>
              </a:rPr>
              <a:t>S.ADESH                           VTU19723</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indent="0" algn="ctr">
              <a:buFont typeface="+mj-lt"/>
              <a:buNone/>
            </a:pPr>
            <a:r>
              <a:rPr lang="en-IN" dirty="0">
                <a:latin typeface="Times New Roman" panose="02020603050405020304" pitchFamily="18" charset="0"/>
                <a:ea typeface="Calibri" panose="020F0502020204030204" pitchFamily="34" charset="0"/>
                <a:cs typeface="Times New Roman" panose="02020603050405020304" pitchFamily="18" charset="0"/>
              </a:rPr>
              <a:t>M.V.KARTHIKEYA           VTU20418</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ctr"/>
            <a:br>
              <a:rPr lang="en-IN" dirty="0">
                <a:latin typeface="Times New Roman" panose="02020603050405020304" pitchFamily="18" charset="0"/>
                <a:ea typeface="Calibri" panose="020F0502020204030204" pitchFamily="34" charset="0"/>
                <a:cs typeface="Times New Roman" panose="02020603050405020304" pitchFamily="18" charset="0"/>
              </a:rPr>
            </a:b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p:cNvSpPr txBox="1"/>
          <p:nvPr/>
        </p:nvSpPr>
        <p:spPr>
          <a:xfrm>
            <a:off x="1998060" y="5038165"/>
            <a:ext cx="2976283" cy="1200329"/>
          </a:xfrm>
          <a:prstGeom prst="rect">
            <a:avLst/>
          </a:prstGeom>
          <a:noFill/>
        </p:spPr>
        <p:txBody>
          <a:bodyPr wrap="square" rtlCol="0">
            <a:spAutoFit/>
          </a:bodyPr>
          <a:lstStyle/>
          <a:p>
            <a:pPr algn="ctr"/>
            <a:r>
              <a:rPr lang="en-IN" b="1" dirty="0">
                <a:latin typeface="Times New Roman" panose="02020603050405020304" pitchFamily="18" charset="0"/>
                <a:ea typeface="Calibri" panose="020F0502020204030204" pitchFamily="34" charset="0"/>
                <a:cs typeface="Times New Roman" panose="02020603050405020304" pitchFamily="18" charset="0"/>
              </a:rPr>
              <a:t>Guided by </a:t>
            </a:r>
            <a:br>
              <a:rPr lang="en-IN" dirty="0">
                <a:latin typeface="Times New Roman" panose="02020603050405020304" pitchFamily="18" charset="0"/>
                <a:ea typeface="Calibri" panose="020F0502020204030204" pitchFamily="34" charset="0"/>
                <a:cs typeface="Times New Roman" panose="02020603050405020304" pitchFamily="18" charset="0"/>
              </a:rPr>
            </a:br>
            <a:r>
              <a:rPr lang="en-IN" dirty="0" err="1">
                <a:latin typeface="Times New Roman" panose="02020603050405020304" pitchFamily="18" charset="0"/>
                <a:ea typeface="Calibri" panose="020F0502020204030204" pitchFamily="34" charset="0"/>
                <a:cs typeface="Times New Roman" panose="02020603050405020304" pitchFamily="18" charset="0"/>
              </a:rPr>
              <a:t>Dr.K.Karunanithi</a:t>
            </a: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r>
              <a:rPr lang="en-IN" dirty="0">
                <a:latin typeface="Times New Roman" panose="02020603050405020304" pitchFamily="18" charset="0"/>
                <a:ea typeface="Calibri" panose="020F0502020204030204" pitchFamily="34" charset="0"/>
                <a:cs typeface="Times New Roman" panose="02020603050405020304" pitchFamily="18" charset="0"/>
              </a:rPr>
              <a:t>           Professor / EEE</a:t>
            </a:r>
            <a:endParaRPr lang="en-US" dirty="0"/>
          </a:p>
          <a:p>
            <a:endParaRPr lang="en-IN" dirty="0">
              <a:latin typeface="Times New Roman" panose="02020603050405020304" pitchFamily="18" charset="0"/>
              <a:cs typeface="Times New Roman" panose="02020603050405020304" pitchFamily="18" charset="0"/>
            </a:endParaRPr>
          </a:p>
        </p:txBody>
      </p:sp>
      <p:sp>
        <p:nvSpPr>
          <p:cNvPr id="8" name="Date Placeholder 7"/>
          <p:cNvSpPr>
            <a:spLocks noGrp="1"/>
          </p:cNvSpPr>
          <p:nvPr>
            <p:ph type="dt" sz="half" idx="10"/>
          </p:nvPr>
        </p:nvSpPr>
        <p:spPr>
          <a:xfrm>
            <a:off x="10361612" y="6130436"/>
            <a:ext cx="1552482" cy="727563"/>
          </a:xfrm>
        </p:spPr>
        <p:txBody>
          <a:bodyPr/>
          <a:lstStyle/>
          <a:p>
            <a:fld id="{13F76F7C-7AAC-466D-832A-96F9E1E1F49F}" type="datetime1">
              <a:rPr lang="en-US" sz="1000" smtClean="0"/>
            </a:fld>
            <a:endParaRPr 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13" y="484094"/>
            <a:ext cx="9577200" cy="932330"/>
          </a:xfrm>
        </p:spPr>
        <p:txBody>
          <a:bodyPr/>
          <a:lstStyle/>
          <a:p>
            <a:r>
              <a:rPr lang="en-IN" dirty="0">
                <a:solidFill>
                  <a:schemeClr val="accent6">
                    <a:lumMod val="50000"/>
                  </a:schemeClr>
                </a:solidFill>
                <a:latin typeface="Times New Roman" panose="02020603050405020304" pitchFamily="18" charset="0"/>
                <a:cs typeface="Times New Roman" panose="02020603050405020304" pitchFamily="18" charset="0"/>
              </a:rPr>
              <a:t>CONCLUSION </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4B08901-47F9-45F7-9EC3-639CCB00D00B}" type="datetime1">
              <a:rPr lang="en-US" smtClean="0"/>
            </a:fld>
            <a:endParaRPr lang="en-US" dirty="0"/>
          </a:p>
        </p:txBody>
      </p:sp>
      <p:sp>
        <p:nvSpPr>
          <p:cNvPr id="3" name="Rectangle 1"/>
          <p:cNvSpPr>
            <a:spLocks noGrp="1" noChangeArrowheads="1"/>
          </p:cNvSpPr>
          <p:nvPr>
            <p:ph idx="1"/>
          </p:nvPr>
        </p:nvSpPr>
        <p:spPr bwMode="auto">
          <a:xfrm>
            <a:off x="1122743" y="1402209"/>
            <a:ext cx="10706583" cy="4799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Arial" panose="020B0604020202020204" pitchFamily="34" charset="0"/>
              </a:rPr>
              <a:t>With enormous potential to meet the world's energy demands, tidal energy offers a promising renewable energy source. Because of its dependability, predictability, and sustainability, it is a desirable alternative for energy portfolio diversification and for lowering dependency on fossil fuels. There are still a number of obstacles to overcome, though, such as the high initial investment prices, the environmental effects, and the restricted regional appropriateness. </a:t>
            </a: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Despite these difficulties, technological developments like tidal stream turbines and barrages, together with continuing research into environmental mitigation strategies, provide ways to get around these problems. Tidal energy may also be made more viable and reliable by integrating it with grid networks and hybrid energy systems.</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Arial" panose="020B0604020202020204" pitchFamily="34" charset="0"/>
              </a:rPr>
              <a:t>In conclusion, while tidal wave energy generation is still in its early stages of development, it has the potential to play a significant role in the global transition towards sustainable energy sources. With continued investment, innovation, and collaboration, tidal wave energy has the capacity to contribute substantially to the world's energy mix, reducing dependence on fossil fuels and mitigating climate change.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IN"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a:solidFill>
                  <a:schemeClr val="accent6">
                    <a:lumMod val="50000"/>
                  </a:schemeClr>
                </a:solidFill>
                <a:latin typeface="Times New Roman" panose="02020603050405020304" pitchFamily="18" charset="0"/>
                <a:cs typeface="Times New Roman" panose="02020603050405020304" pitchFamily="18" charset="0"/>
                <a:sym typeface="+mn-ea"/>
              </a:rPr>
              <a:t>PROJECT VIDEO </a:t>
            </a:r>
            <a:endParaRPr lang="en-IN" altLang="en-US"/>
          </a:p>
        </p:txBody>
      </p:sp>
      <p:pic>
        <p:nvPicPr>
          <p:cNvPr id="5" name="WhatsApp Video 2024-04-03 at 23.26.17_b6b11702">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2592070" y="1510030"/>
            <a:ext cx="8911590" cy="4806315"/>
          </a:xfrm>
          <a:prstGeom prst="rect">
            <a:avLst/>
          </a:prstGeom>
        </p:spPr>
      </p:pic>
      <p:sp>
        <p:nvSpPr>
          <p:cNvPr id="4" name="Date Placeholder 3"/>
          <p:cNvSpPr>
            <a:spLocks noGrp="1"/>
          </p:cNvSpPr>
          <p:nvPr>
            <p:ph type="dt" sz="half" idx="10"/>
          </p:nvPr>
        </p:nvSpPr>
        <p:spPr/>
        <p:txBody>
          <a:bodyPr/>
          <a:p>
            <a:fld id="{A4B08901-47F9-45F7-9EC3-639CCB00D00B}" type="datetime1">
              <a:rPr lang="en-US" smtClean="0"/>
            </a:fld>
            <a:endParaRPr lang="en-US" dirty="0"/>
          </a:p>
        </p:txBody>
      </p:sp>
    </p:spTree>
  </p:cSld>
  <p:clrMapOvr>
    <a:masterClrMapping/>
  </p:clrMapOvr>
  <p:timing>
    <p:tnLst>
      <p:par>
        <p:cTn id="1" dur="indefinite" restart="never" nodeType="tmRoot">
          <p:childTnLst>
            <p:video fullScrn="0">
              <p:cMediaNode vol="2000">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a:solidFill>
                  <a:schemeClr val="accent6">
                    <a:lumMod val="50000"/>
                  </a:schemeClr>
                </a:solidFill>
                <a:latin typeface="Times New Roman" panose="02020603050405020304" pitchFamily="18" charset="0"/>
                <a:cs typeface="Times New Roman" panose="02020603050405020304" pitchFamily="18" charset="0"/>
                <a:sym typeface="+mn-ea"/>
              </a:rPr>
              <a:t>TIMELINE PLAN</a:t>
            </a:r>
            <a:endParaRPr lang="en-US"/>
          </a:p>
        </p:txBody>
      </p:sp>
      <p:sp>
        <p:nvSpPr>
          <p:cNvPr id="4" name="Date Placeholder 3"/>
          <p:cNvSpPr>
            <a:spLocks noGrp="1"/>
          </p:cNvSpPr>
          <p:nvPr>
            <p:ph type="dt" sz="half" idx="10"/>
          </p:nvPr>
        </p:nvSpPr>
        <p:spPr/>
        <p:txBody>
          <a:bodyPr/>
          <a:p>
            <a:fld id="{A4B08901-47F9-45F7-9EC3-639CCB00D00B}" type="datetime1">
              <a:rPr lang="en-US" smtClean="0"/>
            </a:fld>
            <a:endParaRPr lang="en-US" dirty="0"/>
          </a:p>
        </p:txBody>
      </p:sp>
      <p:graphicFrame>
        <p:nvGraphicFramePr>
          <p:cNvPr id="7" name="Content Placeholder 6"/>
          <p:cNvGraphicFramePr/>
          <p:nvPr>
            <p:ph idx="1"/>
          </p:nvPr>
        </p:nvGraphicFramePr>
        <p:xfrm>
          <a:off x="1976755" y="1383665"/>
          <a:ext cx="9656445" cy="5440045"/>
        </p:xfrm>
        <a:graphic>
          <a:graphicData uri="http://schemas.openxmlformats.org/drawingml/2006/table">
            <a:tbl>
              <a:tblPr firstRow="1" bandRow="1">
                <a:tableStyleId>{5C22544A-7EE6-4342-B048-85BDC9FD1C3A}</a:tableStyleId>
              </a:tblPr>
              <a:tblGrid>
                <a:gridCol w="1104265"/>
                <a:gridCol w="3489960"/>
                <a:gridCol w="3355340"/>
                <a:gridCol w="1706880"/>
              </a:tblGrid>
              <a:tr h="396240">
                <a:tc>
                  <a:txBody>
                    <a:bodyPr/>
                    <a:p>
                      <a:pPr>
                        <a:buNone/>
                      </a:pPr>
                      <a:r>
                        <a:rPr lang="en-IN" altLang="en-US" sz="2000">
                          <a:latin typeface="Times New Roman" panose="02020603050405020304" pitchFamily="18" charset="0"/>
                          <a:cs typeface="Times New Roman" panose="02020603050405020304" pitchFamily="18" charset="0"/>
                        </a:rPr>
                        <a:t>S.NO</a:t>
                      </a:r>
                      <a:endParaRPr lang="en-IN" altLang="en-US" sz="2000">
                        <a:latin typeface="Times New Roman" panose="02020603050405020304" pitchFamily="18" charset="0"/>
                        <a:cs typeface="Times New Roman" panose="02020603050405020304" pitchFamily="18" charset="0"/>
                      </a:endParaRPr>
                    </a:p>
                  </a:txBody>
                  <a:tcPr/>
                </a:tc>
                <a:tc>
                  <a:txBody>
                    <a:bodyPr/>
                    <a:p>
                      <a:pPr>
                        <a:buNone/>
                      </a:pPr>
                      <a:r>
                        <a:rPr lang="en-IN" altLang="en-US" sz="2000">
                          <a:latin typeface="Times New Roman" panose="02020603050405020304" pitchFamily="18" charset="0"/>
                          <a:cs typeface="Times New Roman" panose="02020603050405020304" pitchFamily="18" charset="0"/>
                        </a:rPr>
                        <a:t>PROJECT ACTIVITY</a:t>
                      </a:r>
                      <a:endParaRPr lang="en-IN" altLang="en-US" sz="2000">
                        <a:latin typeface="Times New Roman" panose="02020603050405020304" pitchFamily="18" charset="0"/>
                        <a:cs typeface="Times New Roman" panose="02020603050405020304" pitchFamily="18" charset="0"/>
                      </a:endParaRPr>
                    </a:p>
                  </a:txBody>
                  <a:tcPr/>
                </a:tc>
                <a:tc>
                  <a:txBody>
                    <a:bodyPr/>
                    <a:p>
                      <a:pPr>
                        <a:buNone/>
                      </a:pPr>
                      <a:r>
                        <a:rPr lang="en-IN" altLang="en-US" sz="2000">
                          <a:latin typeface="Times New Roman" panose="02020603050405020304" pitchFamily="18" charset="0"/>
                          <a:cs typeface="Times New Roman" panose="02020603050405020304" pitchFamily="18" charset="0"/>
                        </a:rPr>
                        <a:t>DESCRIPTION</a:t>
                      </a:r>
                      <a:endParaRPr lang="en-IN" altLang="en-US" sz="2000">
                        <a:latin typeface="Times New Roman" panose="02020603050405020304" pitchFamily="18" charset="0"/>
                        <a:cs typeface="Times New Roman" panose="02020603050405020304" pitchFamily="18" charset="0"/>
                      </a:endParaRPr>
                    </a:p>
                  </a:txBody>
                  <a:tcPr/>
                </a:tc>
                <a:tc>
                  <a:txBody>
                    <a:bodyPr/>
                    <a:p>
                      <a:pPr>
                        <a:buNone/>
                      </a:pPr>
                      <a:r>
                        <a:rPr lang="en-IN" altLang="en-US" sz="2000">
                          <a:latin typeface="Times New Roman" panose="02020603050405020304" pitchFamily="18" charset="0"/>
                          <a:cs typeface="Times New Roman" panose="02020603050405020304" pitchFamily="18" charset="0"/>
                        </a:rPr>
                        <a:t>DATE</a:t>
                      </a:r>
                      <a:endParaRPr lang="en-IN" altLang="en-US" sz="2000">
                        <a:latin typeface="Times New Roman" panose="02020603050405020304" pitchFamily="18" charset="0"/>
                        <a:cs typeface="Times New Roman" panose="02020603050405020304" pitchFamily="18" charset="0"/>
                      </a:endParaRPr>
                    </a:p>
                  </a:txBody>
                  <a:tcPr/>
                </a:tc>
              </a:tr>
              <a:tr h="640080">
                <a:tc>
                  <a:txBody>
                    <a:bodyPr/>
                    <a:p>
                      <a:pPr>
                        <a:buNone/>
                      </a:pPr>
                      <a:r>
                        <a:rPr lang="en-IN" altLang="en-US" sz="1800" b="1">
                          <a:latin typeface="Times New Roman" panose="02020603050405020304" pitchFamily="18" charset="0"/>
                          <a:cs typeface="Times New Roman" panose="02020603050405020304" pitchFamily="18" charset="0"/>
                        </a:rPr>
                        <a:t>1.</a:t>
                      </a:r>
                      <a:endParaRPr lang="en-IN" altLang="en-US" sz="1800" b="1">
                        <a:latin typeface="Times New Roman" panose="02020603050405020304" pitchFamily="18" charset="0"/>
                        <a:cs typeface="Times New Roman" panose="02020603050405020304" pitchFamily="18" charset="0"/>
                      </a:endParaRPr>
                    </a:p>
                  </a:txBody>
                  <a:tcPr/>
                </a:tc>
                <a:tc>
                  <a:txBody>
                    <a:bodyPr/>
                    <a:p>
                      <a:pPr>
                        <a:buNone/>
                      </a:pPr>
                      <a:r>
                        <a:rPr lang="en-IN" altLang="en-US"/>
                        <a:t>ANALYSIS</a:t>
                      </a:r>
                      <a:endParaRPr lang="en-IN" altLang="en-US"/>
                    </a:p>
                  </a:txBody>
                  <a:tcPr/>
                </a:tc>
                <a:tc>
                  <a:txBody>
                    <a:bodyPr/>
                    <a:p>
                      <a:pPr>
                        <a:buNone/>
                      </a:pPr>
                      <a:r>
                        <a:rPr lang="en-IN" altLang="en-US"/>
                        <a:t>P</a:t>
                      </a:r>
                      <a:r>
                        <a:rPr lang="en-US"/>
                        <a:t>rototype rough design and dimension in scaling</a:t>
                      </a:r>
                      <a:endParaRPr lang="en-US"/>
                    </a:p>
                  </a:txBody>
                  <a:tcPr/>
                </a:tc>
                <a:tc>
                  <a:txBody>
                    <a:bodyPr/>
                    <a:p>
                      <a:pPr>
                        <a:buNone/>
                      </a:pPr>
                      <a:r>
                        <a:rPr lang="en-IN" altLang="en-US"/>
                        <a:t>2/2/24</a:t>
                      </a:r>
                      <a:endParaRPr lang="en-IN" altLang="en-US"/>
                    </a:p>
                  </a:txBody>
                  <a:tcPr/>
                </a:tc>
              </a:tr>
              <a:tr h="746125">
                <a:tc>
                  <a:txBody>
                    <a:bodyPr/>
                    <a:p>
                      <a:pPr>
                        <a:buNone/>
                      </a:pPr>
                      <a:r>
                        <a:rPr lang="en-IN" altLang="en-US" sz="1800" b="1">
                          <a:latin typeface="Times New Roman" panose="02020603050405020304" pitchFamily="18" charset="0"/>
                          <a:cs typeface="Times New Roman" panose="02020603050405020304" pitchFamily="18" charset="0"/>
                        </a:rPr>
                        <a:t>2.</a:t>
                      </a:r>
                      <a:endParaRPr lang="en-IN" altLang="en-US" sz="1800" b="1">
                        <a:latin typeface="Times New Roman" panose="02020603050405020304" pitchFamily="18" charset="0"/>
                        <a:cs typeface="Times New Roman" panose="02020603050405020304" pitchFamily="18" charset="0"/>
                      </a:endParaRPr>
                    </a:p>
                  </a:txBody>
                  <a:tcPr/>
                </a:tc>
                <a:tc>
                  <a:txBody>
                    <a:bodyPr/>
                    <a:p>
                      <a:pPr>
                        <a:buNone/>
                      </a:pPr>
                      <a:r>
                        <a:rPr lang="en-IN" altLang="en-US"/>
                        <a:t>DESIGN</a:t>
                      </a:r>
                      <a:endParaRPr lang="en-IN" altLang="en-US"/>
                    </a:p>
                  </a:txBody>
                  <a:tcPr/>
                </a:tc>
                <a:tc>
                  <a:txBody>
                    <a:bodyPr/>
                    <a:p>
                      <a:pPr>
                        <a:buNone/>
                      </a:pPr>
                      <a:r>
                        <a:rPr lang="en-IN" altLang="en-US"/>
                        <a:t>The </a:t>
                      </a:r>
                      <a:r>
                        <a:rPr lang="en-US"/>
                        <a:t>software</a:t>
                      </a:r>
                      <a:r>
                        <a:rPr lang="en-IN" altLang="en-US"/>
                        <a:t> which is use to make 3D model is BLENDER</a:t>
                      </a:r>
                      <a:endParaRPr lang="en-IN" altLang="en-US"/>
                    </a:p>
                  </a:txBody>
                  <a:tcPr/>
                </a:tc>
                <a:tc>
                  <a:txBody>
                    <a:bodyPr/>
                    <a:p>
                      <a:pPr>
                        <a:buNone/>
                      </a:pPr>
                      <a:r>
                        <a:rPr lang="en-IN" altLang="en-US"/>
                        <a:t>23/2/24</a:t>
                      </a:r>
                      <a:endParaRPr lang="en-IN" altLang="en-US"/>
                    </a:p>
                  </a:txBody>
                  <a:tcPr/>
                </a:tc>
              </a:tr>
              <a:tr h="640080">
                <a:tc>
                  <a:txBody>
                    <a:bodyPr/>
                    <a:p>
                      <a:pPr>
                        <a:buNone/>
                      </a:pPr>
                      <a:r>
                        <a:rPr lang="en-IN" altLang="en-US" sz="1800" b="1">
                          <a:latin typeface="Times New Roman" panose="02020603050405020304" pitchFamily="18" charset="0"/>
                          <a:cs typeface="Times New Roman" panose="02020603050405020304" pitchFamily="18" charset="0"/>
                        </a:rPr>
                        <a:t>3.</a:t>
                      </a:r>
                      <a:endParaRPr lang="en-IN" altLang="en-US" sz="1800" b="1">
                        <a:latin typeface="Times New Roman" panose="02020603050405020304" pitchFamily="18" charset="0"/>
                        <a:cs typeface="Times New Roman" panose="02020603050405020304" pitchFamily="18" charset="0"/>
                      </a:endParaRPr>
                    </a:p>
                  </a:txBody>
                  <a:tcPr/>
                </a:tc>
                <a:tc>
                  <a:txBody>
                    <a:bodyPr/>
                    <a:p>
                      <a:pPr>
                        <a:buNone/>
                      </a:pPr>
                      <a:r>
                        <a:rPr lang="en-IN" altLang="en-US"/>
                        <a:t>PURCHACING</a:t>
                      </a:r>
                      <a:endParaRPr lang="en-IN" altLang="en-US"/>
                    </a:p>
                  </a:txBody>
                  <a:tcPr/>
                </a:tc>
                <a:tc>
                  <a:txBody>
                    <a:bodyPr/>
                    <a:p>
                      <a:pPr>
                        <a:buNone/>
                      </a:pPr>
                      <a:r>
                        <a:rPr lang="en-US"/>
                        <a:t>components</a:t>
                      </a:r>
                      <a:r>
                        <a:rPr lang="en-IN" altLang="en-US"/>
                        <a:t>-: Generator, shaft, coupled bearing</a:t>
                      </a:r>
                      <a:endParaRPr lang="en-IN" altLang="en-US"/>
                    </a:p>
                  </a:txBody>
                  <a:tcPr/>
                </a:tc>
                <a:tc>
                  <a:txBody>
                    <a:bodyPr/>
                    <a:p>
                      <a:pPr>
                        <a:buNone/>
                      </a:pPr>
                      <a:r>
                        <a:rPr lang="en-IN" altLang="en-US"/>
                        <a:t>17/3/24</a:t>
                      </a:r>
                      <a:endParaRPr lang="en-IN" altLang="en-US"/>
                    </a:p>
                  </a:txBody>
                  <a:tcPr/>
                </a:tc>
              </a:tr>
              <a:tr h="1268730">
                <a:tc>
                  <a:txBody>
                    <a:bodyPr/>
                    <a:p>
                      <a:pPr>
                        <a:buNone/>
                      </a:pPr>
                      <a:r>
                        <a:rPr lang="en-IN" altLang="en-US" sz="1800" b="1">
                          <a:latin typeface="Times New Roman" panose="02020603050405020304" pitchFamily="18" charset="0"/>
                          <a:cs typeface="Times New Roman" panose="02020603050405020304" pitchFamily="18" charset="0"/>
                        </a:rPr>
                        <a:t>4.</a:t>
                      </a:r>
                      <a:endParaRPr lang="en-IN" altLang="en-US" sz="1800" b="1">
                        <a:latin typeface="Times New Roman" panose="02020603050405020304" pitchFamily="18" charset="0"/>
                        <a:cs typeface="Times New Roman" panose="02020603050405020304" pitchFamily="18" charset="0"/>
                      </a:endParaRPr>
                    </a:p>
                  </a:txBody>
                  <a:tcPr/>
                </a:tc>
                <a:tc>
                  <a:txBody>
                    <a:bodyPr/>
                    <a:p>
                      <a:pPr>
                        <a:buNone/>
                      </a:pPr>
                      <a:r>
                        <a:rPr lang="en-IN" altLang="en-US"/>
                        <a:t>MECHANICAL WORK</a:t>
                      </a:r>
                      <a:endParaRPr lang="en-IN" altLang="en-US"/>
                    </a:p>
                  </a:txBody>
                  <a:tcPr/>
                </a:tc>
                <a:tc>
                  <a:txBody>
                    <a:bodyPr/>
                    <a:p>
                      <a:pPr>
                        <a:buNone/>
                      </a:pPr>
                      <a:r>
                        <a:rPr lang="en-US"/>
                        <a:t>weelding and attachment</a:t>
                      </a:r>
                      <a:r>
                        <a:rPr lang="en-IN" altLang="en-US"/>
                        <a:t> is the process of joining of two or more metal peaces together</a:t>
                      </a:r>
                      <a:endParaRPr lang="en-US"/>
                    </a:p>
                    <a:p>
                      <a:pPr>
                        <a:buNone/>
                      </a:pPr>
                      <a:endParaRPr lang="en-US"/>
                    </a:p>
                  </a:txBody>
                  <a:tcPr/>
                </a:tc>
                <a:tc>
                  <a:txBody>
                    <a:bodyPr/>
                    <a:p>
                      <a:pPr>
                        <a:buNone/>
                      </a:pPr>
                      <a:r>
                        <a:rPr lang="en-IN" altLang="en-US"/>
                        <a:t>31/3/24</a:t>
                      </a:r>
                      <a:endParaRPr lang="en-IN" altLang="en-US"/>
                    </a:p>
                  </a:txBody>
                  <a:tcPr/>
                </a:tc>
              </a:tr>
              <a:tr h="1188720">
                <a:tc>
                  <a:txBody>
                    <a:bodyPr/>
                    <a:p>
                      <a:pPr>
                        <a:buNone/>
                      </a:pPr>
                      <a:r>
                        <a:rPr lang="en-IN" altLang="en-US" sz="1800" b="1">
                          <a:latin typeface="Times New Roman" panose="02020603050405020304" pitchFamily="18" charset="0"/>
                          <a:cs typeface="Times New Roman" panose="02020603050405020304" pitchFamily="18" charset="0"/>
                        </a:rPr>
                        <a:t>5.</a:t>
                      </a:r>
                      <a:endParaRPr lang="en-IN" altLang="en-US" sz="1800" b="1">
                        <a:latin typeface="Times New Roman" panose="02020603050405020304" pitchFamily="18" charset="0"/>
                        <a:cs typeface="Times New Roman" panose="02020603050405020304" pitchFamily="18" charset="0"/>
                      </a:endParaRPr>
                    </a:p>
                  </a:txBody>
                  <a:tcPr/>
                </a:tc>
                <a:tc>
                  <a:txBody>
                    <a:bodyPr/>
                    <a:p>
                      <a:pPr>
                        <a:buNone/>
                      </a:pPr>
                      <a:r>
                        <a:rPr lang="en-IN" altLang="en-US"/>
                        <a:t>FINAL WORK</a:t>
                      </a:r>
                      <a:endParaRPr lang="en-IN" altLang="en-US"/>
                    </a:p>
                  </a:txBody>
                  <a:tcPr/>
                </a:tc>
                <a:tc>
                  <a:txBody>
                    <a:bodyPr/>
                    <a:p>
                      <a:pPr>
                        <a:buNone/>
                      </a:pPr>
                      <a:r>
                        <a:rPr lang="en-US"/>
                        <a:t>painting</a:t>
                      </a:r>
                      <a:r>
                        <a:rPr lang="en-IN" altLang="en-US"/>
                        <a:t> is  a process to protect from corrosion and improve the durabilty of project </a:t>
                      </a:r>
                      <a:endParaRPr lang="en-IN" altLang="en-US"/>
                    </a:p>
                  </a:txBody>
                  <a:tcPr/>
                </a:tc>
                <a:tc>
                  <a:txBody>
                    <a:bodyPr/>
                    <a:p>
                      <a:pPr>
                        <a:buNone/>
                      </a:pPr>
                      <a:r>
                        <a:rPr lang="en-IN" altLang="en-US"/>
                        <a:t>10/4/24</a:t>
                      </a:r>
                      <a:endParaRPr lang="en-IN" altLang="en-US"/>
                    </a:p>
                  </a:txBody>
                  <a:tcPr/>
                </a:tc>
              </a:tr>
              <a:tr h="365760">
                <a:tc>
                  <a:txBody>
                    <a:bodyPr/>
                    <a:p>
                      <a:pPr>
                        <a:buNone/>
                      </a:pPr>
                      <a:r>
                        <a:rPr lang="en-IN" altLang="en-US" sz="1800" b="1">
                          <a:latin typeface="Times New Roman" panose="02020603050405020304" pitchFamily="18" charset="0"/>
                          <a:cs typeface="Times New Roman" panose="02020603050405020304" pitchFamily="18" charset="0"/>
                        </a:rPr>
                        <a:t>6.</a:t>
                      </a:r>
                      <a:endParaRPr lang="en-IN" altLang="en-US" sz="1800" b="1">
                        <a:latin typeface="Times New Roman" panose="02020603050405020304" pitchFamily="18" charset="0"/>
                        <a:cs typeface="Times New Roman" panose="02020603050405020304" pitchFamily="18" charset="0"/>
                      </a:endParaRPr>
                    </a:p>
                  </a:txBody>
                  <a:tcPr/>
                </a:tc>
                <a:tc>
                  <a:txBody>
                    <a:bodyPr/>
                    <a:p>
                      <a:pPr>
                        <a:buNone/>
                      </a:pPr>
                      <a:r>
                        <a:rPr lang="en-IN" altLang="en-US"/>
                        <a:t>SUBMISSION</a:t>
                      </a:r>
                      <a:endParaRPr lang="en-IN" altLang="en-US"/>
                    </a:p>
                  </a:txBody>
                  <a:tcPr/>
                </a:tc>
                <a:tc>
                  <a:txBody>
                    <a:bodyPr/>
                    <a:p>
                      <a:pPr>
                        <a:buNone/>
                      </a:pPr>
                      <a:r>
                        <a:rPr lang="en-US"/>
                        <a:t>project final </a:t>
                      </a:r>
                      <a:r>
                        <a:rPr lang="en-IN" altLang="en-US"/>
                        <a:t>look</a:t>
                      </a:r>
                      <a:endParaRPr lang="en-IN" altLang="en-US"/>
                    </a:p>
                  </a:txBody>
                  <a:tcPr/>
                </a:tc>
                <a:tc>
                  <a:txBody>
                    <a:bodyPr/>
                    <a:p>
                      <a:pPr>
                        <a:buNone/>
                      </a:pPr>
                      <a:r>
                        <a:rPr lang="en-IN" altLang="en-US"/>
                        <a:t>27/4/24</a:t>
                      </a:r>
                      <a:endParaRPr lang="en-IN" altLang="en-US"/>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a:solidFill>
                  <a:schemeClr val="accent6">
                    <a:lumMod val="50000"/>
                  </a:schemeClr>
                </a:solidFill>
                <a:latin typeface="Times New Roman" panose="02020603050405020304" pitchFamily="18" charset="0"/>
                <a:cs typeface="Times New Roman" panose="02020603050405020304" pitchFamily="18" charset="0"/>
                <a:sym typeface="+mn-ea"/>
              </a:rPr>
              <a:t>BUDGET</a:t>
            </a:r>
            <a:endParaRPr lang="en-US"/>
          </a:p>
        </p:txBody>
      </p:sp>
      <p:sp>
        <p:nvSpPr>
          <p:cNvPr id="4" name="Date Placeholder 3"/>
          <p:cNvSpPr>
            <a:spLocks noGrp="1"/>
          </p:cNvSpPr>
          <p:nvPr>
            <p:ph type="dt" sz="half" idx="10"/>
          </p:nvPr>
        </p:nvSpPr>
        <p:spPr/>
        <p:txBody>
          <a:bodyPr/>
          <a:p>
            <a:fld id="{A4B08901-47F9-45F7-9EC3-639CCB00D00B}" type="datetime1">
              <a:rPr lang="en-US" smtClean="0"/>
            </a:fld>
            <a:endParaRPr lang="en-US" dirty="0"/>
          </a:p>
        </p:txBody>
      </p:sp>
      <p:graphicFrame>
        <p:nvGraphicFramePr>
          <p:cNvPr id="5" name="Content Placeholder 4"/>
          <p:cNvGraphicFramePr/>
          <p:nvPr>
            <p:ph idx="1"/>
          </p:nvPr>
        </p:nvGraphicFramePr>
        <p:xfrm>
          <a:off x="2084705" y="2133600"/>
          <a:ext cx="9419590" cy="4165600"/>
        </p:xfrm>
        <a:graphic>
          <a:graphicData uri="http://schemas.openxmlformats.org/drawingml/2006/table">
            <a:tbl>
              <a:tblPr firstRow="1" bandRow="1">
                <a:tableStyleId>{5C22544A-7EE6-4342-B048-85BDC9FD1C3A}</a:tableStyleId>
              </a:tblPr>
              <a:tblGrid>
                <a:gridCol w="1190625"/>
                <a:gridCol w="2506172"/>
                <a:gridCol w="2506172"/>
                <a:gridCol w="3216483"/>
              </a:tblGrid>
              <a:tr h="416560">
                <a:tc>
                  <a:txBody>
                    <a:bodyPr/>
                    <a:p>
                      <a:pPr>
                        <a:buNone/>
                      </a:pPr>
                      <a:r>
                        <a:rPr lang="en-IN" altLang="en-US"/>
                        <a:t>S.NO</a:t>
                      </a:r>
                      <a:endParaRPr lang="en-IN" altLang="en-US"/>
                    </a:p>
                  </a:txBody>
                  <a:tcPr/>
                </a:tc>
                <a:tc>
                  <a:txBody>
                    <a:bodyPr/>
                    <a:p>
                      <a:pPr>
                        <a:buNone/>
                      </a:pPr>
                      <a:r>
                        <a:rPr lang="en-IN" altLang="en-US"/>
                        <a:t>MATERIALS</a:t>
                      </a:r>
                      <a:endParaRPr lang="en-IN" altLang="en-US"/>
                    </a:p>
                  </a:txBody>
                  <a:tcPr/>
                </a:tc>
                <a:tc>
                  <a:txBody>
                    <a:bodyPr/>
                    <a:p>
                      <a:pPr>
                        <a:buNone/>
                      </a:pPr>
                      <a:r>
                        <a:rPr lang="en-IN" altLang="en-US"/>
                        <a:t>QUANTITY</a:t>
                      </a:r>
                      <a:endParaRPr lang="en-IN" altLang="en-US"/>
                    </a:p>
                  </a:txBody>
                  <a:tcPr/>
                </a:tc>
                <a:tc>
                  <a:txBody>
                    <a:bodyPr/>
                    <a:p>
                      <a:pPr>
                        <a:buNone/>
                      </a:pPr>
                      <a:r>
                        <a:rPr lang="en-IN" altLang="en-US"/>
                        <a:t>AMOUNT</a:t>
                      </a:r>
                      <a:endParaRPr lang="en-IN" altLang="en-US"/>
                    </a:p>
                  </a:txBody>
                  <a:tcPr/>
                </a:tc>
              </a:tr>
              <a:tr h="416560">
                <a:tc>
                  <a:txBody>
                    <a:bodyPr/>
                    <a:p>
                      <a:pPr>
                        <a:buNone/>
                      </a:pPr>
                      <a:r>
                        <a:rPr lang="en-IN" altLang="en-US"/>
                        <a:t>1.</a:t>
                      </a:r>
                      <a:endParaRPr lang="en-IN" altLang="en-US"/>
                    </a:p>
                  </a:txBody>
                  <a:tcPr/>
                </a:tc>
                <a:tc>
                  <a:txBody>
                    <a:bodyPr/>
                    <a:p>
                      <a:pPr>
                        <a:buNone/>
                      </a:pPr>
                      <a:r>
                        <a:rPr lang="en-IN" altLang="en-US"/>
                        <a:t>IRON SHAFT</a:t>
                      </a:r>
                      <a:endParaRPr lang="en-IN" altLang="en-US"/>
                    </a:p>
                  </a:txBody>
                  <a:tcPr/>
                </a:tc>
                <a:tc>
                  <a:txBody>
                    <a:bodyPr/>
                    <a:p>
                      <a:pPr>
                        <a:buNone/>
                      </a:pPr>
                      <a:r>
                        <a:rPr lang="en-IN" altLang="en-US"/>
                        <a:t>7feet</a:t>
                      </a:r>
                      <a:endParaRPr lang="en-IN" altLang="en-US"/>
                    </a:p>
                  </a:txBody>
                  <a:tcPr/>
                </a:tc>
                <a:tc>
                  <a:txBody>
                    <a:bodyPr/>
                    <a:p>
                      <a:pPr>
                        <a:buNone/>
                      </a:pPr>
                      <a:r>
                        <a:rPr lang="en-IN" altLang="en-US"/>
                        <a:t>450/-</a:t>
                      </a:r>
                      <a:endParaRPr lang="en-IN" altLang="en-US"/>
                    </a:p>
                  </a:txBody>
                  <a:tcPr/>
                </a:tc>
              </a:tr>
              <a:tr h="416560">
                <a:tc>
                  <a:txBody>
                    <a:bodyPr/>
                    <a:p>
                      <a:pPr>
                        <a:buNone/>
                      </a:pPr>
                      <a:r>
                        <a:rPr lang="en-IN" altLang="en-US"/>
                        <a:t>2.</a:t>
                      </a:r>
                      <a:endParaRPr lang="en-IN" altLang="en-US"/>
                    </a:p>
                  </a:txBody>
                  <a:tcPr/>
                </a:tc>
                <a:tc>
                  <a:txBody>
                    <a:bodyPr/>
                    <a:p>
                      <a:pPr>
                        <a:buNone/>
                      </a:pPr>
                      <a:r>
                        <a:rPr lang="en-IN" altLang="en-US"/>
                        <a:t>BEARING COUPLING</a:t>
                      </a:r>
                      <a:endParaRPr lang="en-IN" altLang="en-US"/>
                    </a:p>
                  </a:txBody>
                  <a:tcPr/>
                </a:tc>
                <a:tc>
                  <a:txBody>
                    <a:bodyPr/>
                    <a:p>
                      <a:pPr>
                        <a:buNone/>
                      </a:pPr>
                      <a:r>
                        <a:rPr lang="en-IN" altLang="en-US"/>
                        <a:t>4</a:t>
                      </a:r>
                      <a:endParaRPr lang="en-IN" altLang="en-US"/>
                    </a:p>
                  </a:txBody>
                  <a:tcPr/>
                </a:tc>
                <a:tc>
                  <a:txBody>
                    <a:bodyPr/>
                    <a:p>
                      <a:pPr>
                        <a:buNone/>
                      </a:pPr>
                      <a:r>
                        <a:rPr lang="en-IN" altLang="en-US"/>
                        <a:t>1200/-</a:t>
                      </a:r>
                      <a:endParaRPr lang="en-IN" altLang="en-US"/>
                    </a:p>
                  </a:txBody>
                  <a:tcPr/>
                </a:tc>
              </a:tr>
              <a:tr h="416560">
                <a:tc>
                  <a:txBody>
                    <a:bodyPr/>
                    <a:p>
                      <a:pPr>
                        <a:buNone/>
                      </a:pPr>
                      <a:r>
                        <a:rPr lang="en-IN" altLang="en-US"/>
                        <a:t>3.</a:t>
                      </a:r>
                      <a:endParaRPr lang="en-IN" altLang="en-US"/>
                    </a:p>
                  </a:txBody>
                  <a:tcPr/>
                </a:tc>
                <a:tc>
                  <a:txBody>
                    <a:bodyPr/>
                    <a:p>
                      <a:pPr>
                        <a:buNone/>
                      </a:pPr>
                      <a:r>
                        <a:rPr lang="en-IN" altLang="en-US"/>
                        <a:t>CYCLE DYNOMO</a:t>
                      </a:r>
                      <a:endParaRPr lang="en-IN" altLang="en-US"/>
                    </a:p>
                  </a:txBody>
                  <a:tcPr/>
                </a:tc>
                <a:tc>
                  <a:txBody>
                    <a:bodyPr/>
                    <a:p>
                      <a:pPr>
                        <a:buNone/>
                      </a:pPr>
                      <a:r>
                        <a:rPr lang="en-IN" altLang="en-US"/>
                        <a:t>2</a:t>
                      </a:r>
                      <a:endParaRPr lang="en-IN" altLang="en-US"/>
                    </a:p>
                  </a:txBody>
                  <a:tcPr/>
                </a:tc>
                <a:tc>
                  <a:txBody>
                    <a:bodyPr/>
                    <a:p>
                      <a:pPr>
                        <a:buNone/>
                      </a:pPr>
                      <a:r>
                        <a:rPr lang="en-IN" altLang="en-US"/>
                        <a:t>1500/-</a:t>
                      </a:r>
                      <a:endParaRPr lang="en-IN" altLang="en-US"/>
                    </a:p>
                  </a:txBody>
                  <a:tcPr/>
                </a:tc>
              </a:tr>
              <a:tr h="416560">
                <a:tc>
                  <a:txBody>
                    <a:bodyPr/>
                    <a:p>
                      <a:pPr>
                        <a:buNone/>
                      </a:pPr>
                      <a:r>
                        <a:rPr lang="en-IN" altLang="en-US"/>
                        <a:t>4.</a:t>
                      </a:r>
                      <a:endParaRPr lang="en-IN" altLang="en-US"/>
                    </a:p>
                  </a:txBody>
                  <a:tcPr/>
                </a:tc>
                <a:tc>
                  <a:txBody>
                    <a:bodyPr/>
                    <a:p>
                      <a:pPr>
                        <a:buNone/>
                      </a:pPr>
                      <a:r>
                        <a:rPr lang="en-IN" altLang="en-US"/>
                        <a:t>BIKE CHAIN</a:t>
                      </a:r>
                      <a:endParaRPr lang="en-IN" altLang="en-US"/>
                    </a:p>
                  </a:txBody>
                  <a:tcPr/>
                </a:tc>
                <a:tc>
                  <a:txBody>
                    <a:bodyPr/>
                    <a:p>
                      <a:pPr>
                        <a:buNone/>
                      </a:pPr>
                      <a:r>
                        <a:rPr lang="en-IN" altLang="en-US"/>
                        <a:t>1</a:t>
                      </a:r>
                      <a:endParaRPr lang="en-IN" altLang="en-US"/>
                    </a:p>
                  </a:txBody>
                  <a:tcPr/>
                </a:tc>
                <a:tc>
                  <a:txBody>
                    <a:bodyPr/>
                    <a:p>
                      <a:pPr>
                        <a:buNone/>
                      </a:pPr>
                      <a:r>
                        <a:rPr lang="en-IN" altLang="en-US"/>
                        <a:t>100/-</a:t>
                      </a:r>
                      <a:endParaRPr lang="en-IN" altLang="en-US"/>
                    </a:p>
                  </a:txBody>
                  <a:tcPr/>
                </a:tc>
              </a:tr>
              <a:tr h="416560">
                <a:tc>
                  <a:txBody>
                    <a:bodyPr/>
                    <a:p>
                      <a:pPr>
                        <a:buNone/>
                      </a:pPr>
                      <a:r>
                        <a:rPr lang="en-IN" altLang="en-US"/>
                        <a:t>5.</a:t>
                      </a:r>
                      <a:endParaRPr lang="en-IN" altLang="en-US"/>
                    </a:p>
                  </a:txBody>
                  <a:tcPr/>
                </a:tc>
                <a:tc>
                  <a:txBody>
                    <a:bodyPr/>
                    <a:p>
                      <a:pPr>
                        <a:buNone/>
                      </a:pPr>
                      <a:r>
                        <a:rPr lang="en-IN" altLang="en-US"/>
                        <a:t>FREE WHEEL</a:t>
                      </a:r>
                      <a:endParaRPr lang="en-IN" altLang="en-US"/>
                    </a:p>
                  </a:txBody>
                  <a:tcPr/>
                </a:tc>
                <a:tc>
                  <a:txBody>
                    <a:bodyPr/>
                    <a:p>
                      <a:pPr>
                        <a:buNone/>
                      </a:pPr>
                      <a:r>
                        <a:rPr lang="en-IN" altLang="en-US"/>
                        <a:t>6</a:t>
                      </a:r>
                      <a:endParaRPr lang="en-IN" altLang="en-US"/>
                    </a:p>
                  </a:txBody>
                  <a:tcPr/>
                </a:tc>
                <a:tc>
                  <a:txBody>
                    <a:bodyPr/>
                    <a:p>
                      <a:pPr>
                        <a:buNone/>
                      </a:pPr>
                      <a:r>
                        <a:rPr lang="en-IN" altLang="en-US"/>
                        <a:t>720/-</a:t>
                      </a:r>
                      <a:endParaRPr lang="en-IN" altLang="en-US"/>
                    </a:p>
                  </a:txBody>
                  <a:tcPr/>
                </a:tc>
              </a:tr>
              <a:tr h="416560">
                <a:tc>
                  <a:txBody>
                    <a:bodyPr/>
                    <a:p>
                      <a:pPr>
                        <a:buNone/>
                      </a:pPr>
                      <a:r>
                        <a:rPr lang="en-IN" altLang="en-US"/>
                        <a:t>6.</a:t>
                      </a:r>
                      <a:endParaRPr lang="en-IN" altLang="en-US"/>
                    </a:p>
                  </a:txBody>
                  <a:tcPr/>
                </a:tc>
                <a:tc>
                  <a:txBody>
                    <a:bodyPr/>
                    <a:p>
                      <a:pPr>
                        <a:buNone/>
                      </a:pPr>
                      <a:r>
                        <a:rPr lang="en-IN" altLang="en-US"/>
                        <a:t>FLY WHEEL</a:t>
                      </a:r>
                      <a:endParaRPr lang="en-IN" altLang="en-US"/>
                    </a:p>
                  </a:txBody>
                  <a:tcPr/>
                </a:tc>
                <a:tc>
                  <a:txBody>
                    <a:bodyPr/>
                    <a:p>
                      <a:pPr>
                        <a:buNone/>
                      </a:pPr>
                      <a:r>
                        <a:rPr lang="en-IN" altLang="en-US"/>
                        <a:t>2</a:t>
                      </a:r>
                      <a:endParaRPr lang="en-IN" altLang="en-US"/>
                    </a:p>
                  </a:txBody>
                  <a:tcPr/>
                </a:tc>
                <a:tc>
                  <a:txBody>
                    <a:bodyPr/>
                    <a:p>
                      <a:pPr>
                        <a:buNone/>
                      </a:pPr>
                      <a:r>
                        <a:rPr lang="en-IN" altLang="en-US"/>
                        <a:t>1500/-</a:t>
                      </a:r>
                      <a:endParaRPr lang="en-IN" altLang="en-US"/>
                    </a:p>
                  </a:txBody>
                  <a:tcPr/>
                </a:tc>
              </a:tr>
              <a:tr h="416560">
                <a:tc>
                  <a:txBody>
                    <a:bodyPr/>
                    <a:p>
                      <a:pPr>
                        <a:buNone/>
                      </a:pPr>
                      <a:r>
                        <a:rPr lang="en-IN" altLang="en-US"/>
                        <a:t>7.</a:t>
                      </a:r>
                      <a:endParaRPr lang="en-IN" altLang="en-US"/>
                    </a:p>
                  </a:txBody>
                  <a:tcPr/>
                </a:tc>
                <a:tc>
                  <a:txBody>
                    <a:bodyPr/>
                    <a:p>
                      <a:pPr>
                        <a:buNone/>
                      </a:pPr>
                      <a:r>
                        <a:rPr lang="en-IN" altLang="en-US"/>
                        <a:t>LATHE WORK</a:t>
                      </a:r>
                      <a:endParaRPr lang="en-IN" altLang="en-US"/>
                    </a:p>
                  </a:txBody>
                  <a:tcPr/>
                </a:tc>
                <a:tc>
                  <a:txBody>
                    <a:bodyPr/>
                    <a:p>
                      <a:pPr>
                        <a:buNone/>
                      </a:pPr>
                      <a:r>
                        <a:rPr lang="en-IN" altLang="en-US"/>
                        <a:t>Nil.</a:t>
                      </a:r>
                      <a:endParaRPr lang="en-IN" altLang="en-US"/>
                    </a:p>
                  </a:txBody>
                  <a:tcPr/>
                </a:tc>
                <a:tc>
                  <a:txBody>
                    <a:bodyPr/>
                    <a:p>
                      <a:pPr>
                        <a:buNone/>
                      </a:pPr>
                      <a:r>
                        <a:rPr lang="en-IN" altLang="en-US"/>
                        <a:t>400/-</a:t>
                      </a:r>
                      <a:endParaRPr lang="en-IN" altLang="en-US"/>
                    </a:p>
                  </a:txBody>
                  <a:tcPr/>
                </a:tc>
              </a:tr>
              <a:tr h="416560">
                <a:tc>
                  <a:txBody>
                    <a:bodyPr/>
                    <a:p>
                      <a:pPr>
                        <a:buNone/>
                      </a:pPr>
                      <a:r>
                        <a:rPr lang="en-IN" altLang="en-US"/>
                        <a:t>8.</a:t>
                      </a:r>
                      <a:endParaRPr lang="en-IN" altLang="en-US"/>
                    </a:p>
                  </a:txBody>
                  <a:tcPr/>
                </a:tc>
                <a:tc>
                  <a:txBody>
                    <a:bodyPr/>
                    <a:p>
                      <a:pPr>
                        <a:buNone/>
                      </a:pPr>
                      <a:r>
                        <a:rPr lang="en-IN" altLang="en-US"/>
                        <a:t>FABRICATION(Adv.)</a:t>
                      </a:r>
                      <a:endParaRPr lang="en-IN" altLang="en-US"/>
                    </a:p>
                  </a:txBody>
                  <a:tcPr/>
                </a:tc>
                <a:tc>
                  <a:txBody>
                    <a:bodyPr/>
                    <a:p>
                      <a:pPr>
                        <a:buNone/>
                      </a:pPr>
                      <a:r>
                        <a:rPr lang="en-IN" altLang="en-US"/>
                        <a:t>Nil.</a:t>
                      </a:r>
                      <a:endParaRPr lang="en-IN" altLang="en-US"/>
                    </a:p>
                  </a:txBody>
                  <a:tcPr/>
                </a:tc>
                <a:tc>
                  <a:txBody>
                    <a:bodyPr/>
                    <a:p>
                      <a:pPr>
                        <a:buNone/>
                      </a:pPr>
                      <a:r>
                        <a:rPr lang="en-IN" altLang="en-US"/>
                        <a:t>2000/-</a:t>
                      </a:r>
                      <a:endParaRPr lang="en-IN" altLang="en-US"/>
                    </a:p>
                  </a:txBody>
                  <a:tcPr/>
                </a:tc>
              </a:tr>
              <a:tr h="416560">
                <a:tc>
                  <a:txBody>
                    <a:bodyPr/>
                    <a:p>
                      <a:pPr>
                        <a:buNone/>
                      </a:pPr>
                      <a:endParaRPr lang="en-IN" altLang="en-US"/>
                    </a:p>
                  </a:txBody>
                  <a:tcPr/>
                </a:tc>
                <a:tc>
                  <a:txBody>
                    <a:bodyPr/>
                    <a:p>
                      <a:pPr>
                        <a:buNone/>
                      </a:pPr>
                      <a:endParaRPr lang="en-IN" altLang="en-US"/>
                    </a:p>
                  </a:txBody>
                  <a:tcPr/>
                </a:tc>
                <a:tc>
                  <a:txBody>
                    <a:bodyPr/>
                    <a:p>
                      <a:pPr>
                        <a:buNone/>
                      </a:pPr>
                      <a:r>
                        <a:rPr lang="en-IN" altLang="en-US"/>
                        <a:t>TOTAL =</a:t>
                      </a:r>
                      <a:endParaRPr lang="en-IN" altLang="en-US"/>
                    </a:p>
                  </a:txBody>
                  <a:tcPr/>
                </a:tc>
                <a:tc>
                  <a:txBody>
                    <a:bodyPr/>
                    <a:p>
                      <a:pPr>
                        <a:buNone/>
                      </a:pPr>
                      <a:r>
                        <a:rPr lang="en-IN" altLang="en-US"/>
                        <a:t>₹ 7,870</a:t>
                      </a:r>
                      <a:endParaRPr lang="en-IN" altLang="en-US"/>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13" y="484094"/>
            <a:ext cx="9577200" cy="932330"/>
          </a:xfrm>
        </p:spPr>
        <p:txBody>
          <a:bodyPr/>
          <a:lstStyle/>
          <a:p>
            <a:r>
              <a:rPr lang="en-IN" dirty="0">
                <a:solidFill>
                  <a:schemeClr val="accent6">
                    <a:lumMod val="50000"/>
                  </a:schemeClr>
                </a:solidFill>
                <a:latin typeface="Times New Roman" panose="02020603050405020304" pitchFamily="18" charset="0"/>
                <a:cs typeface="Times New Roman" panose="02020603050405020304" pitchFamily="18" charset="0"/>
              </a:rPr>
              <a:t>REFERENCES </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4B08901-47F9-45F7-9EC3-639CCB00D00B}" type="datetime1">
              <a:rPr lang="en-US" smtClean="0"/>
            </a:fld>
            <a:endParaRPr lang="en-US" dirty="0"/>
          </a:p>
        </p:txBody>
      </p:sp>
      <p:sp>
        <p:nvSpPr>
          <p:cNvPr id="6" name="Content Placeholder 5"/>
          <p:cNvSpPr>
            <a:spLocks noGrp="1"/>
          </p:cNvSpPr>
          <p:nvPr>
            <p:ph idx="1"/>
          </p:nvPr>
        </p:nvSpPr>
        <p:spPr>
          <a:xfrm>
            <a:off x="2019353" y="1197143"/>
            <a:ext cx="9577200" cy="5176763"/>
          </a:xfrm>
        </p:spPr>
        <p:txBody>
          <a:bodyPr>
            <a:noAutofit/>
          </a:bodyPr>
          <a:lstStyle/>
          <a:p>
            <a:pPr marL="457200" indent="-457200">
              <a:buFont typeface="+mj-lt"/>
              <a:buAutoNum type="arabicParenR"/>
            </a:pPr>
            <a:endParaRPr lang="en-IN" sz="2000" dirty="0">
              <a:latin typeface="Times New Roman" panose="02020603050405020304" pitchFamily="18" charset="0"/>
              <a:cs typeface="Times New Roman" panose="02020603050405020304" pitchFamily="18" charset="0"/>
            </a:endParaRPr>
          </a:p>
          <a:p>
            <a:pPr marL="457200" indent="-457200">
              <a:buFont typeface="+mj-lt"/>
              <a:buAutoNum type="arabicParenR"/>
            </a:pPr>
            <a:r>
              <a:rPr lang="en-IN" sz="2000" dirty="0">
                <a:latin typeface="Times New Roman" panose="02020603050405020304" pitchFamily="18" charset="0"/>
                <a:cs typeface="Times New Roman" panose="02020603050405020304" pitchFamily="18" charset="0"/>
              </a:rPr>
              <a:t>Farley, F. J., &amp; Polagye, B. L. (2016). Theoretical upper limits on energy production by extracting power from ocean waves “This paper discusses the theoretical upper limits of energy production through wave energy extraction, providing valuable insights into the potential of wave energy as a renewable energy source” </a:t>
            </a:r>
            <a:endParaRPr lang="en-IN" sz="2000" dirty="0">
              <a:latin typeface="Times New Roman" panose="02020603050405020304" pitchFamily="18" charset="0"/>
              <a:cs typeface="Times New Roman" panose="02020603050405020304" pitchFamily="18" charset="0"/>
            </a:endParaRPr>
          </a:p>
          <a:p>
            <a:pPr marL="457200" indent="-457200">
              <a:buFont typeface="+mj-lt"/>
              <a:buAutoNum type="arabicParenR"/>
            </a:pPr>
            <a:r>
              <a:rPr lang="en-IN" sz="2000" b="0" i="0" dirty="0">
                <a:solidFill>
                  <a:srgbClr val="333333"/>
                </a:solidFill>
                <a:effectLst/>
                <a:latin typeface="Times New Roman" panose="02020603050405020304" pitchFamily="18" charset="0"/>
                <a:cs typeface="Times New Roman" panose="02020603050405020304" pitchFamily="18" charset="0"/>
              </a:rPr>
              <a:t>Charlier, R. H., &amp; Frangoudes, K. (Eds.). (2016). Tidal Energy from the Bay of Fundy: Moving from Theory to Practice. Springer. “This book explores the practical aspects of harnessing tidal energy, focusing on the Bay of Fundy as a case study. It covers various technological, environmental, and economic considerations associated with tidal energy extraction”</a:t>
            </a:r>
            <a:endParaRPr lang="en-IN" sz="2000" b="0" i="0" dirty="0">
              <a:solidFill>
                <a:srgbClr val="333333"/>
              </a:solidFill>
              <a:effectLst/>
              <a:latin typeface="Times New Roman" panose="02020603050405020304" pitchFamily="18" charset="0"/>
              <a:cs typeface="Times New Roman" panose="02020603050405020304" pitchFamily="18" charset="0"/>
            </a:endParaRPr>
          </a:p>
          <a:p>
            <a:pPr marL="457200" indent="-457200">
              <a:buFont typeface="+mj-lt"/>
              <a:buAutoNum type="arabicParenR"/>
            </a:pPr>
            <a:r>
              <a:rPr lang="en-IN" sz="2000" dirty="0">
                <a:latin typeface="Times New Roman" panose="02020603050405020304" pitchFamily="18" charset="0"/>
                <a:cs typeface="Times New Roman" panose="02020603050405020304" pitchFamily="18" charset="0"/>
              </a:rPr>
              <a:t>Cruz, J. M., Guanche, R., Carballo, R., &amp; Negro, V. (2017). Overview of wave energy technologies and the RESOR project. In Oceans '17 MTS/IEEE Aberdeen (pp. 1-8). IEEE. “This conference paper provides an overview of wave energy technologies and highlights the RESOR project, which aims to develop innovative solutions for improving the efficiency and reliability of wave energy conversion systems.”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13" y="484094"/>
            <a:ext cx="9577200" cy="932330"/>
          </a:xfrm>
        </p:spPr>
        <p:txBody>
          <a:bodyPr/>
          <a:lstStyle/>
          <a:p>
            <a:r>
              <a:rPr lang="en-IN" dirty="0">
                <a:solidFill>
                  <a:schemeClr val="accent6">
                    <a:lumMod val="50000"/>
                  </a:schemeClr>
                </a:solidFill>
                <a:latin typeface="Times New Roman" panose="02020603050405020304" pitchFamily="18" charset="0"/>
                <a:cs typeface="Times New Roman" panose="02020603050405020304" pitchFamily="18" charset="0"/>
              </a:rPr>
              <a:t>REFERENCES </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4B08901-47F9-45F7-9EC3-639CCB00D00B}" type="datetime1">
              <a:rPr lang="en-US" smtClean="0"/>
            </a:fld>
            <a:endParaRPr lang="en-US" dirty="0"/>
          </a:p>
        </p:txBody>
      </p:sp>
      <p:sp>
        <p:nvSpPr>
          <p:cNvPr id="6" name="Content Placeholder 5"/>
          <p:cNvSpPr>
            <a:spLocks noGrp="1"/>
          </p:cNvSpPr>
          <p:nvPr>
            <p:ph idx="1"/>
          </p:nvPr>
        </p:nvSpPr>
        <p:spPr>
          <a:xfrm>
            <a:off x="1790700" y="1605915"/>
            <a:ext cx="9713595" cy="5041265"/>
          </a:xfrm>
        </p:spPr>
        <p:txBody>
          <a:bodyPr>
            <a:noAutofit/>
          </a:bodyPr>
          <a:lstStyle/>
          <a:p>
            <a:pPr marL="457200" indent="-457200">
              <a:buFont typeface="+mj-lt"/>
              <a:buAutoNum type="arabicParenR" startAt="4"/>
            </a:pPr>
            <a:r>
              <a:rPr lang="en-IN" sz="2000" dirty="0">
                <a:latin typeface="Times New Roman" panose="02020603050405020304" pitchFamily="18" charset="0"/>
                <a:cs typeface="Times New Roman" panose="02020603050405020304" pitchFamily="18" charset="0"/>
              </a:rPr>
              <a:t>  G. P. Harrison, J. R. Taylor, and D. A. Flin, "Tidal power and its potential in the       UK,1996. “This paper provides an overview of tidal power and its potential, focusing specifically on the United Kingdom”</a:t>
            </a:r>
            <a:endParaRPr lang="en-IN" sz="2000" dirty="0">
              <a:latin typeface="Times New Roman" panose="02020603050405020304" pitchFamily="18" charset="0"/>
              <a:cs typeface="Times New Roman" panose="02020603050405020304" pitchFamily="18" charset="0"/>
            </a:endParaRPr>
          </a:p>
          <a:p>
            <a:pPr marL="457200" indent="-457200">
              <a:buFont typeface="+mj-lt"/>
              <a:buAutoNum type="arabicParenR" startAt="4"/>
            </a:pPr>
            <a:r>
              <a:rPr lang="en-IN" sz="2000" dirty="0">
                <a:latin typeface="Times New Roman" panose="02020603050405020304" pitchFamily="18" charset="0"/>
                <a:cs typeface="Times New Roman" panose="02020603050405020304" pitchFamily="18" charset="0"/>
              </a:rPr>
              <a:t> </a:t>
            </a:r>
            <a:r>
              <a:rPr lang="en-US" sz="2000" b="0" i="0" dirty="0">
                <a:solidFill>
                  <a:srgbClr val="333333"/>
                </a:solidFill>
                <a:effectLst/>
                <a:latin typeface="Times New Roman" panose="02020603050405020304" pitchFamily="18" charset="0"/>
                <a:cs typeface="Times New Roman" panose="02020603050405020304" pitchFamily="18" charset="0"/>
              </a:rPr>
              <a:t>Cruz, J. M., Neumann, F., Sánchez, J., Castro-Santos, L., &amp; De Azevedo, J. (2016).  </a:t>
            </a:r>
            <a:r>
              <a:rPr lang="en-IN" altLang="en-US" sz="2000" b="0" i="0" dirty="0">
                <a:solidFill>
                  <a:srgbClr val="333333"/>
                </a:solidFill>
                <a:effectLst/>
                <a:latin typeface="Times New Roman" panose="02020603050405020304" pitchFamily="18" charset="0"/>
                <a:cs typeface="Times New Roman" panose="02020603050405020304" pitchFamily="18" charset="0"/>
              </a:rPr>
              <a:t>“</a:t>
            </a:r>
            <a:r>
              <a:rPr lang="en-US" sz="2000" b="0" i="0" dirty="0">
                <a:solidFill>
                  <a:srgbClr val="333333"/>
                </a:solidFill>
                <a:effectLst/>
                <a:latin typeface="Times New Roman" panose="02020603050405020304" pitchFamily="18" charset="0"/>
                <a:cs typeface="Times New Roman" panose="02020603050405020304" pitchFamily="18" charset="0"/>
              </a:rPr>
              <a:t>This review article offers a comprehensive overview of methods and technologies for assessing wave energy, providing valuable insights into the field</a:t>
            </a:r>
            <a:r>
              <a:rPr lang="en-IN" altLang="en-US" sz="2000" b="0" i="0" dirty="0">
                <a:solidFill>
                  <a:srgbClr val="333333"/>
                </a:solidFill>
                <a:effectLst/>
                <a:latin typeface="Times New Roman" panose="02020603050405020304" pitchFamily="18" charset="0"/>
                <a:cs typeface="Times New Roman" panose="02020603050405020304" pitchFamily="18" charset="0"/>
              </a:rPr>
              <a:t>”</a:t>
            </a:r>
            <a:endParaRPr lang="en-IN" altLang="en-US" sz="2000" b="0" i="0" dirty="0">
              <a:solidFill>
                <a:srgbClr val="333333"/>
              </a:solidFill>
              <a:effectLst/>
              <a:latin typeface="Times New Roman" panose="02020603050405020304" pitchFamily="18" charset="0"/>
              <a:cs typeface="Times New Roman" panose="02020603050405020304" pitchFamily="18" charset="0"/>
            </a:endParaRPr>
          </a:p>
          <a:p>
            <a:pPr marL="457200" indent="-457200">
              <a:buFont typeface="+mj-lt"/>
              <a:buAutoNum type="arabicParenR" startAt="4"/>
            </a:pPr>
            <a:r>
              <a:rPr lang="en-IN" sz="2000" dirty="0">
                <a:latin typeface="Times New Roman" panose="02020603050405020304" pitchFamily="18" charset="0"/>
                <a:cs typeface="Times New Roman" panose="02020603050405020304" pitchFamily="18" charset="0"/>
              </a:rPr>
              <a:t>Falnes, Johannes, and Helge Kristiansen. "A review of wave-energy extraction." (2001). “This review paper discusses various methods and technologies for wave-energy extraction, offering insights into the state-of-the-art approaches and challenges in the field”</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E89D18-9B96-4D8E-A6B9-CF7E1107526B}" type="datetime1">
              <a:rPr lang="en-US" smtClean="0"/>
            </a:fld>
            <a:endParaRPr lang="en-US" dirty="0"/>
          </a:p>
        </p:txBody>
      </p:sp>
      <p:sp>
        <p:nvSpPr>
          <p:cNvPr id="5" name="Rectangle 4"/>
          <p:cNvSpPr/>
          <p:nvPr/>
        </p:nvSpPr>
        <p:spPr>
          <a:xfrm>
            <a:off x="2043953" y="2716306"/>
            <a:ext cx="8086165" cy="923330"/>
          </a:xfrm>
          <a:prstGeom prst="rect">
            <a:avLst/>
          </a:prstGeom>
          <a:noFill/>
        </p:spPr>
        <p:txBody>
          <a:bodyPr wrap="square" lIns="91440" tIns="45720" rIns="91440" bIns="45720">
            <a:spAutoFit/>
          </a:bodyPr>
          <a:lstStyle/>
          <a:p>
            <a:pPr algn="ctr"/>
            <a:r>
              <a:rPr lang="en-GB" sz="5400" b="1" dirty="0">
                <a:ln w="12700">
                  <a:solidFill>
                    <a:schemeClr val="accent6">
                      <a:lumMod val="50000"/>
                    </a:schemeClr>
                  </a:solidFill>
                  <a:prstDash val="solid"/>
                </a:ln>
                <a:solidFill>
                  <a:schemeClr val="accent6">
                    <a:lumMod val="50000"/>
                  </a:schemeClr>
                </a:solidFill>
                <a:effectLst>
                  <a:innerShdw blurRad="177800">
                    <a:schemeClr val="accent3">
                      <a:lumMod val="50000"/>
                    </a:schemeClr>
                  </a:innerShdw>
                </a:effectLst>
                <a:latin typeface="Times New Roman" panose="02020603050405020304" pitchFamily="18" charset="0"/>
                <a:cs typeface="Times New Roman" panose="02020603050405020304" pitchFamily="18" charset="0"/>
              </a:rPr>
              <a:t>THANK YOU</a:t>
            </a:r>
            <a:endParaRPr lang="en-GB" sz="5400" b="1" dirty="0">
              <a:ln w="12700">
                <a:solidFill>
                  <a:schemeClr val="accent6">
                    <a:lumMod val="50000"/>
                  </a:schemeClr>
                </a:solidFill>
                <a:prstDash val="solid"/>
              </a:ln>
              <a:solidFill>
                <a:schemeClr val="accent6">
                  <a:lumMod val="50000"/>
                </a:schemeClr>
              </a:solidFill>
              <a:effectLst>
                <a:innerShdw blurRad="177800">
                  <a:schemeClr val="accent3">
                    <a:lumMod val="50000"/>
                  </a:schemeClr>
                </a:inn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742" y="493060"/>
            <a:ext cx="3738282" cy="1030940"/>
          </a:xfrm>
        </p:spPr>
        <p:txBody>
          <a:bodyPr>
            <a:noAutofit/>
          </a:bodyPr>
          <a:lstStyle/>
          <a:p>
            <a:r>
              <a:rPr lang="en-US" sz="4000" b="1" dirty="0">
                <a:latin typeface="Times New Roman" panose="02020603050405020304" pitchFamily="18" charset="0"/>
                <a:cs typeface="Times New Roman" panose="02020603050405020304" pitchFamily="18" charset="0"/>
              </a:rPr>
              <a:t>OUTLINE</a:t>
            </a:r>
            <a:br>
              <a:rPr lang="en-US" dirty="0">
                <a:solidFill>
                  <a:schemeClr val="accent6">
                    <a:lumMod val="50000"/>
                  </a:schemeClr>
                </a:solidFill>
                <a:latin typeface="Times New Roman" panose="02020603050405020304" pitchFamily="18" charset="0"/>
                <a:ea typeface="Calibri" panose="020F0502020204030204" pitchFamily="34" charset="0"/>
                <a:cs typeface="Mangal" panose="02040503050203030202" pitchFamily="18" charset="0"/>
              </a:rPr>
            </a:br>
            <a:endParaRPr lang="en-IN" dirty="0"/>
          </a:p>
        </p:txBody>
      </p:sp>
      <p:sp>
        <p:nvSpPr>
          <p:cNvPr id="3" name="Content Placeholder 2"/>
          <p:cNvSpPr>
            <a:spLocks noGrp="1"/>
          </p:cNvSpPr>
          <p:nvPr>
            <p:ph idx="1"/>
          </p:nvPr>
        </p:nvSpPr>
        <p:spPr>
          <a:xfrm>
            <a:off x="2097742" y="1422400"/>
            <a:ext cx="8848164" cy="5254171"/>
          </a:xfrm>
        </p:spPr>
        <p:txBody>
          <a:bodyPr>
            <a:noAutofit/>
          </a:bodyPr>
          <a:lstStyle/>
          <a:p>
            <a:pPr>
              <a:lnSpc>
                <a:spcPct val="115000"/>
              </a:lnSpc>
              <a:spcAft>
                <a:spcPts val="1000"/>
              </a:spcAft>
            </a:pPr>
            <a:r>
              <a:rPr lang="en-US"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rPr>
              <a:t>Abstract</a:t>
            </a:r>
            <a:endParaRPr lang="en-US"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rPr>
              <a:t>Objectives</a:t>
            </a:r>
            <a:endParaRPr lang="en-IN"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IN"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rPr>
              <a:t>Block diagram</a:t>
            </a:r>
            <a:endParaRPr lang="en-IN"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IN"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rPr>
              <a:t>Component</a:t>
            </a:r>
            <a:endParaRPr lang="en-IN"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IN"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rPr>
              <a:t>Conclusion </a:t>
            </a:r>
            <a:endParaRPr lang="en-IN"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IN"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rPr>
              <a:t>References</a:t>
            </a:r>
            <a:endParaRPr lang="en-IN"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5000"/>
              </a:lnSpc>
              <a:spcAft>
                <a:spcPts val="1000"/>
              </a:spcAft>
              <a:buNone/>
            </a:pPr>
            <a:endParaRPr lang="en-IN"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5000"/>
              </a:lnSpc>
              <a:spcAft>
                <a:spcPts val="1000"/>
              </a:spcAft>
              <a:buNone/>
            </a:pPr>
            <a:endParaRPr lang="en-IN" sz="2000" dirty="0">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5000"/>
              </a:lnSpc>
              <a:spcAft>
                <a:spcPts val="1000"/>
              </a:spcAft>
              <a:buNone/>
            </a:pPr>
            <a:endParaRPr lang="en-IN" sz="2000" dirty="0"/>
          </a:p>
        </p:txBody>
      </p:sp>
      <p:sp>
        <p:nvSpPr>
          <p:cNvPr id="4" name="Date Placeholder 3"/>
          <p:cNvSpPr>
            <a:spLocks noGrp="1"/>
          </p:cNvSpPr>
          <p:nvPr>
            <p:ph type="dt" sz="half" idx="10"/>
          </p:nvPr>
        </p:nvSpPr>
        <p:spPr/>
        <p:txBody>
          <a:bodyPr/>
          <a:lstStyle/>
          <a:p>
            <a:fld id="{42763AE5-404A-4954-BD8E-8D068172634A}" type="datetime1">
              <a:rPr lang="en-US" smtClean="0"/>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629" y="0"/>
            <a:ext cx="9353083" cy="1322293"/>
          </a:xfrm>
        </p:spPr>
        <p:txBody>
          <a:bodyPr/>
          <a:lstStyle/>
          <a:p>
            <a:r>
              <a:rPr lang="en-IN" dirty="0">
                <a:solidFill>
                  <a:schemeClr val="accent6">
                    <a:lumMod val="50000"/>
                  </a:schemeClr>
                </a:solidFill>
                <a:latin typeface="Times New Roman" panose="02020603050405020304" pitchFamily="18" charset="0"/>
                <a:cs typeface="Times New Roman" panose="02020603050405020304" pitchFamily="18" charset="0"/>
              </a:rPr>
              <a:t>ABSTRACT</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28090" y="1083310"/>
            <a:ext cx="10779125" cy="5232400"/>
          </a:xfrm>
        </p:spPr>
        <p:txBody>
          <a:bodyPr>
            <a:noAutofit/>
          </a:bodyPr>
          <a:lstStyle/>
          <a:p>
            <a:pPr algn="just"/>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There are many power generating methods available in our nation to meet the power needs. But the resources used to generate are almost fossil fuels and non-renewable energy resources. </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Some other power generating methods utilizes the renewable sources to produce electric power. Tidal energy is a form of energy that can be utilized to produce electric power but there is no equipment or machine to utilize the tidal energy and to convert into a useful form of energy our ultimate aim is to design a machine that utilize the tidal energy to produce electric energy. </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Some of the renewable energy resources are not available at all time ,solar energy is also a renewable energy but it is not available at all times during nights and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rPr>
              <a:t>windy,rainy</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seasons the availability of sunlight is very less. But tidal energy is constant at all times so the usage of tidal energy can pave way for constant energy generation</a:t>
            </a:r>
            <a:r>
              <a:rPr lang="en-IN" altLang="en-US" sz="2000"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en-I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IN" altLang="en-US" sz="2000" dirty="0">
                <a:solidFill>
                  <a:schemeClr val="tx1">
                    <a:lumMod val="85000"/>
                    <a:lumOff val="15000"/>
                  </a:schemeClr>
                </a:solidFill>
                <a:latin typeface="Times New Roman" panose="02020603050405020304" pitchFamily="18" charset="0"/>
                <a:cs typeface="Times New Roman" panose="02020603050405020304" pitchFamily="18" charset="0"/>
              </a:rPr>
              <a:t>This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machine is designed to utilize the tidal energy  to produce electric power. </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Our machine is designed such that it can be engaged and disengaged the transfer of machine from one place to another is easy that means the machine is portable. </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Number of </a:t>
            </a:r>
            <a:r>
              <a:rPr lang="en-IN" altLang="en-US" sz="2000" dirty="0">
                <a:solidFill>
                  <a:schemeClr val="tx1">
                    <a:lumMod val="85000"/>
                    <a:lumOff val="15000"/>
                  </a:schemeClr>
                </a:solidFill>
                <a:latin typeface="Times New Roman" panose="02020603050405020304" pitchFamily="18" charset="0"/>
                <a:cs typeface="Times New Roman" panose="02020603050405020304" pitchFamily="18" charset="0"/>
              </a:rPr>
              <a:t>pedals</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used to produce </a:t>
            </a:r>
            <a:r>
              <a:rPr lang="en-IN" altLang="en-US" sz="2000" dirty="0">
                <a:solidFill>
                  <a:schemeClr val="tx1">
                    <a:lumMod val="85000"/>
                    <a:lumOff val="15000"/>
                  </a:schemeClr>
                </a:solidFill>
                <a:latin typeface="Times New Roman" panose="02020603050405020304" pitchFamily="18" charset="0"/>
                <a:cs typeface="Times New Roman" panose="02020603050405020304" pitchFamily="18" charset="0"/>
              </a:rPr>
              <a:t>more </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power to ensure the complete utilization of the tidal energy resource.</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sym typeface="+mn-ea"/>
              </a:rPr>
              <a:t>KEY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sym typeface="+mn-ea"/>
              </a:rPr>
              <a:t>WORDS:Tidal</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sym typeface="+mn-ea"/>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sym typeface="+mn-ea"/>
              </a:rPr>
              <a:t>energy,</a:t>
            </a:r>
            <a:r>
              <a:rPr lang="en-IN" altLang="en-US" sz="2000" dirty="0" err="1">
                <a:solidFill>
                  <a:schemeClr val="tx1">
                    <a:lumMod val="85000"/>
                    <a:lumOff val="15000"/>
                  </a:schemeClr>
                </a:solidFill>
                <a:latin typeface="Times New Roman" panose="02020603050405020304" pitchFamily="18" charset="0"/>
                <a:cs typeface="Times New Roman" panose="02020603050405020304" pitchFamily="18" charset="0"/>
                <a:sym typeface="+mn-ea"/>
              </a:rPr>
              <a:t>W</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sym typeface="+mn-ea"/>
              </a:rPr>
              <a:t>ind</a:t>
            </a:r>
            <a:r>
              <a:rPr lang="en-US" sz="2000" dirty="0">
                <a:solidFill>
                  <a:schemeClr val="tx1">
                    <a:lumMod val="85000"/>
                    <a:lumOff val="15000"/>
                  </a:schemeClr>
                </a:solidFill>
                <a:latin typeface="Times New Roman" panose="02020603050405020304" pitchFamily="18" charset="0"/>
                <a:cs typeface="Times New Roman" panose="02020603050405020304" pitchFamily="18" charset="0"/>
                <a:sym typeface="+mn-ea"/>
              </a:rPr>
              <a:t> </a:t>
            </a:r>
            <a:r>
              <a:rPr lang="en-US" sz="2000" dirty="0" err="1">
                <a:solidFill>
                  <a:schemeClr val="tx1">
                    <a:lumMod val="85000"/>
                    <a:lumOff val="15000"/>
                  </a:schemeClr>
                </a:solidFill>
                <a:latin typeface="Times New Roman" panose="02020603050405020304" pitchFamily="18" charset="0"/>
                <a:cs typeface="Times New Roman" panose="02020603050405020304" pitchFamily="18" charset="0"/>
                <a:sym typeface="+mn-ea"/>
              </a:rPr>
              <a:t>energy,</a:t>
            </a:r>
            <a:r>
              <a:rPr lang="en-IN" altLang="en-US" sz="2000" dirty="0" err="1">
                <a:solidFill>
                  <a:schemeClr val="tx1">
                    <a:lumMod val="85000"/>
                    <a:lumOff val="15000"/>
                  </a:schemeClr>
                </a:solidFill>
                <a:latin typeface="Times New Roman" panose="02020603050405020304" pitchFamily="18" charset="0"/>
                <a:cs typeface="Times New Roman" panose="02020603050405020304" pitchFamily="18" charset="0"/>
                <a:sym typeface="+mn-ea"/>
              </a:rPr>
              <a:t>Pedals</a:t>
            </a: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a:buNone/>
            </a:pP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a:buNone/>
            </a:pPr>
            <a:endParaRPr 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a:buNone/>
            </a:pPr>
            <a:endParaRPr lang="en-IN" sz="20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a:buNone/>
            </a:pPr>
            <a:endParaRPr lang="en-IN" sz="20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03DAA74-45BB-42BA-802C-135686A5E8F5}" type="datetime1">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529" y="636494"/>
            <a:ext cx="9353083" cy="1268505"/>
          </a:xfrm>
        </p:spPr>
        <p:txBody>
          <a:bodyPr/>
          <a:lstStyle/>
          <a:p>
            <a:r>
              <a:rPr lang="en-IN" dirty="0">
                <a:solidFill>
                  <a:schemeClr val="accent6">
                    <a:lumMod val="50000"/>
                  </a:schemeClr>
                </a:solidFill>
                <a:latin typeface="Times New Roman" panose="02020603050405020304" pitchFamily="18" charset="0"/>
                <a:cs typeface="Times New Roman" panose="02020603050405020304" pitchFamily="18" charset="0"/>
              </a:rPr>
              <a:t>OBJECTIVES</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07369" y="1585913"/>
            <a:ext cx="10179844" cy="4358645"/>
          </a:xfrm>
        </p:spPr>
        <p:txBody>
          <a:bodyPr>
            <a:normAutofit/>
          </a:bodyPr>
          <a:lstStyle/>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Efficient use of sea waves to generate tidal power</a:t>
            </a:r>
            <a:endParaRPr 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Portable machine for ease of transport</a:t>
            </a:r>
            <a:endParaRPr 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 Dual power generation for guaranteed power generation in all climates</a:t>
            </a:r>
            <a:endParaRPr lang="en-IN" sz="2400"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IN" sz="24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96A5F81-BC5F-4024-877F-6EC0D44576CD}" type="datetime1">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a:solidFill>
                  <a:schemeClr val="accent6">
                    <a:lumMod val="50000"/>
                  </a:schemeClr>
                </a:solidFill>
                <a:latin typeface="Times New Roman" panose="02020603050405020304" pitchFamily="18" charset="0"/>
                <a:cs typeface="Times New Roman" panose="02020603050405020304" pitchFamily="18" charset="0"/>
                <a:sym typeface="+mn-ea"/>
              </a:rPr>
              <a:t>BLOCK DIAGRAM</a:t>
            </a:r>
            <a:endParaRPr lang="en-US"/>
          </a:p>
        </p:txBody>
      </p:sp>
      <p:sp>
        <p:nvSpPr>
          <p:cNvPr id="4" name="Date Placeholder 3"/>
          <p:cNvSpPr>
            <a:spLocks noGrp="1"/>
          </p:cNvSpPr>
          <p:nvPr>
            <p:ph type="dt" sz="half" idx="10"/>
          </p:nvPr>
        </p:nvSpPr>
        <p:spPr/>
        <p:txBody>
          <a:bodyPr/>
          <a:p>
            <a:fld id="{A4B08901-47F9-45F7-9EC3-639CCB00D00B}" type="datetime1">
              <a:rPr lang="en-US" smtClean="0"/>
            </a:fld>
            <a:endParaRPr lang="en-US" dirty="0"/>
          </a:p>
        </p:txBody>
      </p:sp>
      <p:sp>
        <p:nvSpPr>
          <p:cNvPr id="5" name="Rectangles 4"/>
          <p:cNvSpPr/>
          <p:nvPr/>
        </p:nvSpPr>
        <p:spPr>
          <a:xfrm>
            <a:off x="2821305" y="2543810"/>
            <a:ext cx="1578610" cy="71374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solidFill>
                  <a:schemeClr val="tx1"/>
                </a:solidFill>
              </a:rPr>
              <a:t>Generator one </a:t>
            </a:r>
            <a:endParaRPr lang="en-IN" altLang="en-US">
              <a:solidFill>
                <a:schemeClr val="tx1"/>
              </a:solidFill>
            </a:endParaRPr>
          </a:p>
        </p:txBody>
      </p:sp>
      <p:sp>
        <p:nvSpPr>
          <p:cNvPr id="6" name="Rectangles 5"/>
          <p:cNvSpPr/>
          <p:nvPr/>
        </p:nvSpPr>
        <p:spPr>
          <a:xfrm>
            <a:off x="9437370" y="2543810"/>
            <a:ext cx="1475740" cy="71374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solidFill>
                  <a:schemeClr val="tx1"/>
                </a:solidFill>
              </a:rPr>
              <a:t>Generator</a:t>
            </a:r>
            <a:endParaRPr lang="en-IN" altLang="en-US">
              <a:solidFill>
                <a:schemeClr val="tx1"/>
              </a:solidFill>
            </a:endParaRPr>
          </a:p>
          <a:p>
            <a:pPr algn="ctr"/>
            <a:r>
              <a:rPr lang="en-IN" altLang="en-US">
                <a:solidFill>
                  <a:schemeClr val="tx1"/>
                </a:solidFill>
              </a:rPr>
              <a:t>two</a:t>
            </a:r>
            <a:endParaRPr lang="en-IN" altLang="en-US">
              <a:solidFill>
                <a:schemeClr val="tx1"/>
              </a:solidFill>
            </a:endParaRPr>
          </a:p>
        </p:txBody>
      </p:sp>
      <p:cxnSp>
        <p:nvCxnSpPr>
          <p:cNvPr id="7" name="Straight Connector 6"/>
          <p:cNvCxnSpPr/>
          <p:nvPr/>
        </p:nvCxnSpPr>
        <p:spPr>
          <a:xfrm flipV="1">
            <a:off x="4399915" y="2646680"/>
            <a:ext cx="5055870" cy="12065"/>
          </a:xfrm>
          <a:prstGeom prst="line">
            <a:avLst/>
          </a:prstGeom>
        </p:spPr>
        <p:style>
          <a:lnRef idx="2">
            <a:schemeClr val="accent1"/>
          </a:lnRef>
          <a:fillRef idx="0">
            <a:srgbClr val="FFFFFF"/>
          </a:fillRef>
          <a:effectRef idx="0">
            <a:srgbClr val="FFFFFF"/>
          </a:effectRef>
          <a:fontRef idx="minor">
            <a:schemeClr val="tx1"/>
          </a:fontRef>
        </p:style>
      </p:cxnSp>
      <p:cxnSp>
        <p:nvCxnSpPr>
          <p:cNvPr id="8" name="Straight Connector 7"/>
          <p:cNvCxnSpPr/>
          <p:nvPr/>
        </p:nvCxnSpPr>
        <p:spPr>
          <a:xfrm>
            <a:off x="4411980" y="3094355"/>
            <a:ext cx="5019040" cy="0"/>
          </a:xfrm>
          <a:prstGeom prst="line">
            <a:avLst/>
          </a:prstGeom>
        </p:spPr>
        <p:style>
          <a:lnRef idx="2">
            <a:schemeClr val="accent1"/>
          </a:lnRef>
          <a:fillRef idx="0">
            <a:srgbClr val="FFFFFF"/>
          </a:fillRef>
          <a:effectRef idx="0">
            <a:srgbClr val="FFFFFF"/>
          </a:effectRef>
          <a:fontRef idx="minor">
            <a:schemeClr val="tx1"/>
          </a:fontRef>
        </p:style>
      </p:cxnSp>
      <p:cxnSp>
        <p:nvCxnSpPr>
          <p:cNvPr id="10" name="Straight Connector 9"/>
          <p:cNvCxnSpPr/>
          <p:nvPr/>
        </p:nvCxnSpPr>
        <p:spPr>
          <a:xfrm>
            <a:off x="6044565" y="2658745"/>
            <a:ext cx="0" cy="1285240"/>
          </a:xfrm>
          <a:prstGeom prst="line">
            <a:avLst/>
          </a:prstGeom>
        </p:spPr>
        <p:style>
          <a:lnRef idx="2">
            <a:schemeClr val="accent1"/>
          </a:lnRef>
          <a:fillRef idx="0">
            <a:srgbClr val="FFFFFF"/>
          </a:fillRef>
          <a:effectRef idx="0">
            <a:srgbClr val="FFFFFF"/>
          </a:effectRef>
          <a:fontRef idx="minor">
            <a:schemeClr val="tx1"/>
          </a:fontRef>
        </p:style>
      </p:cxnSp>
      <p:cxnSp>
        <p:nvCxnSpPr>
          <p:cNvPr id="11" name="Straight Connector 10"/>
          <p:cNvCxnSpPr/>
          <p:nvPr/>
        </p:nvCxnSpPr>
        <p:spPr>
          <a:xfrm>
            <a:off x="6558280" y="3094355"/>
            <a:ext cx="6350" cy="849630"/>
          </a:xfrm>
          <a:prstGeom prst="line">
            <a:avLst/>
          </a:prstGeom>
        </p:spPr>
        <p:style>
          <a:lnRef idx="2">
            <a:schemeClr val="accent1"/>
          </a:lnRef>
          <a:fillRef idx="0">
            <a:srgbClr val="FFFFFF"/>
          </a:fillRef>
          <a:effectRef idx="0">
            <a:srgbClr val="FFFFFF"/>
          </a:effectRef>
          <a:fontRef idx="minor">
            <a:schemeClr val="tx1"/>
          </a:fontRef>
        </p:style>
      </p:cxnSp>
      <p:sp>
        <p:nvSpPr>
          <p:cNvPr id="12" name="Rectangles 11"/>
          <p:cNvSpPr/>
          <p:nvPr/>
        </p:nvSpPr>
        <p:spPr>
          <a:xfrm>
            <a:off x="5700395" y="3943985"/>
            <a:ext cx="1295400" cy="67373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solidFill>
                  <a:schemeClr val="tx1"/>
                </a:solidFill>
              </a:rPr>
              <a:t>Rectifier</a:t>
            </a:r>
            <a:endParaRPr lang="en-IN" altLang="en-US">
              <a:solidFill>
                <a:schemeClr val="tx1"/>
              </a:solidFill>
            </a:endParaRPr>
          </a:p>
        </p:txBody>
      </p:sp>
      <p:sp>
        <p:nvSpPr>
          <p:cNvPr id="14" name="Rectangles 13"/>
          <p:cNvSpPr/>
          <p:nvPr/>
        </p:nvSpPr>
        <p:spPr>
          <a:xfrm>
            <a:off x="5700395" y="5047615"/>
            <a:ext cx="1295400" cy="67373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solidFill>
                  <a:schemeClr val="tx1"/>
                </a:solidFill>
              </a:rPr>
              <a:t>converter</a:t>
            </a:r>
            <a:endParaRPr lang="en-IN" altLang="en-US">
              <a:solidFill>
                <a:schemeClr val="tx1"/>
              </a:solidFill>
            </a:endParaRPr>
          </a:p>
        </p:txBody>
      </p:sp>
      <p:sp>
        <p:nvSpPr>
          <p:cNvPr id="15" name="Rectangles 14"/>
          <p:cNvSpPr/>
          <p:nvPr/>
        </p:nvSpPr>
        <p:spPr>
          <a:xfrm>
            <a:off x="5700395" y="6082030"/>
            <a:ext cx="1295400" cy="67373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solidFill>
                  <a:schemeClr val="tx1"/>
                </a:solidFill>
              </a:rPr>
              <a:t>Battery</a:t>
            </a:r>
            <a:endParaRPr lang="en-IN" altLang="en-US">
              <a:solidFill>
                <a:schemeClr val="tx1"/>
              </a:solidFill>
            </a:endParaRPr>
          </a:p>
        </p:txBody>
      </p:sp>
      <p:cxnSp>
        <p:nvCxnSpPr>
          <p:cNvPr id="16" name="Straight Arrow Connector 15"/>
          <p:cNvCxnSpPr>
            <a:stCxn id="12" idx="2"/>
            <a:endCxn id="14" idx="0"/>
          </p:cNvCxnSpPr>
          <p:nvPr/>
        </p:nvCxnSpPr>
        <p:spPr>
          <a:xfrm>
            <a:off x="6348095" y="4617720"/>
            <a:ext cx="0" cy="4298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Straight Arrow Connector 16"/>
          <p:cNvCxnSpPr>
            <a:stCxn id="14" idx="2"/>
            <a:endCxn id="15" idx="0"/>
          </p:cNvCxnSpPr>
          <p:nvPr/>
        </p:nvCxnSpPr>
        <p:spPr>
          <a:xfrm>
            <a:off x="6348095" y="5721350"/>
            <a:ext cx="0" cy="3606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8" name="Curved Right Arrow 17"/>
          <p:cNvSpPr/>
          <p:nvPr/>
        </p:nvSpPr>
        <p:spPr>
          <a:xfrm>
            <a:off x="1805305" y="2670810"/>
            <a:ext cx="374650" cy="532130"/>
          </a:xfrm>
          <a:prstGeom prst="curv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19" name="Curved Right Arrow 18"/>
          <p:cNvSpPr/>
          <p:nvPr/>
        </p:nvSpPr>
        <p:spPr>
          <a:xfrm>
            <a:off x="2179955" y="2670810"/>
            <a:ext cx="471805" cy="532130"/>
          </a:xfrm>
          <a:prstGeom prst="curv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20" name="Curved Left Arrow 19"/>
          <p:cNvSpPr/>
          <p:nvPr/>
        </p:nvSpPr>
        <p:spPr>
          <a:xfrm>
            <a:off x="11028045" y="2622550"/>
            <a:ext cx="374650" cy="471805"/>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21" name="Curved Left Arrow 20"/>
          <p:cNvSpPr/>
          <p:nvPr/>
        </p:nvSpPr>
        <p:spPr>
          <a:xfrm>
            <a:off x="11517630" y="2658745"/>
            <a:ext cx="549910" cy="422910"/>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tx1"/>
              </a:solidFill>
            </a:endParaRPr>
          </a:p>
        </p:txBody>
      </p:sp>
      <p:sp>
        <p:nvSpPr>
          <p:cNvPr id="22" name="Text Box 21"/>
          <p:cNvSpPr txBox="1"/>
          <p:nvPr/>
        </p:nvSpPr>
        <p:spPr>
          <a:xfrm>
            <a:off x="11045825" y="3258185"/>
            <a:ext cx="1162685" cy="685165"/>
          </a:xfrm>
          <a:prstGeom prst="rect">
            <a:avLst/>
          </a:prstGeom>
          <a:noFill/>
        </p:spPr>
        <p:txBody>
          <a:bodyPr wrap="square" rtlCol="0">
            <a:noAutofit/>
          </a:bodyPr>
          <a:p>
            <a:r>
              <a:rPr lang="en-IN" altLang="en-US"/>
              <a:t>Tidel waves</a:t>
            </a:r>
            <a:endParaRPr lang="en-IN" altLang="en-US"/>
          </a:p>
        </p:txBody>
      </p:sp>
      <p:sp>
        <p:nvSpPr>
          <p:cNvPr id="23" name="Text Box 22"/>
          <p:cNvSpPr txBox="1"/>
          <p:nvPr/>
        </p:nvSpPr>
        <p:spPr>
          <a:xfrm>
            <a:off x="1805305" y="3244850"/>
            <a:ext cx="1373505" cy="487680"/>
          </a:xfrm>
          <a:prstGeom prst="rect">
            <a:avLst/>
          </a:prstGeom>
          <a:noFill/>
        </p:spPr>
        <p:txBody>
          <a:bodyPr wrap="square" rtlCol="0" anchor="t">
            <a:noAutofit/>
          </a:bodyPr>
          <a:p>
            <a:r>
              <a:rPr lang="en-IN" altLang="en-US">
                <a:sym typeface="+mn-ea"/>
              </a:rPr>
              <a:t>Tidel waves</a:t>
            </a:r>
            <a:endParaRPr lang="en-IN" altLang="en-US">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6">
                    <a:lumMod val="50000"/>
                  </a:schemeClr>
                </a:solidFill>
                <a:latin typeface="Times New Roman" panose="02020603050405020304" pitchFamily="18" charset="0"/>
                <a:cs typeface="Times New Roman" panose="02020603050405020304" pitchFamily="18" charset="0"/>
                <a:sym typeface="+mn-ea"/>
              </a:rPr>
              <a:t>COMPONENTS</a:t>
            </a:r>
            <a:endParaRPr lang="en-IN" dirty="0"/>
          </a:p>
        </p:txBody>
      </p:sp>
      <p:sp>
        <p:nvSpPr>
          <p:cNvPr id="3" name="Content Placeholder 2"/>
          <p:cNvSpPr>
            <a:spLocks noGrp="1"/>
          </p:cNvSpPr>
          <p:nvPr>
            <p:ph idx="1"/>
          </p:nvPr>
        </p:nvSpPr>
        <p:spPr/>
        <p:txBody>
          <a:bodyPr/>
          <a:lstStyle/>
          <a:p>
            <a:r>
              <a:rPr lang="en-US" dirty="0"/>
              <a:t>GENERATOR</a:t>
            </a:r>
            <a:endParaRPr lang="en-US" dirty="0"/>
          </a:p>
          <a:p>
            <a:r>
              <a:rPr lang="en-US" dirty="0"/>
              <a:t>SHAF</a:t>
            </a:r>
            <a:r>
              <a:rPr lang="en-IN" altLang="en-US" dirty="0"/>
              <a:t>T</a:t>
            </a:r>
            <a:endParaRPr lang="en-US" dirty="0"/>
          </a:p>
          <a:p>
            <a:r>
              <a:rPr lang="en-US" dirty="0"/>
              <a:t>MOTOR MOUNTS</a:t>
            </a:r>
            <a:endParaRPr lang="en-US" dirty="0"/>
          </a:p>
          <a:p>
            <a:r>
              <a:rPr lang="en-IN" altLang="en-US" dirty="0"/>
              <a:t>Ratching free wheel</a:t>
            </a:r>
            <a:endParaRPr lang="en-US" dirty="0"/>
          </a:p>
          <a:p>
            <a:r>
              <a:rPr lang="en-IN" dirty="0"/>
              <a:t>Chain and bracket </a:t>
            </a:r>
            <a:endParaRPr lang="en-IN" dirty="0"/>
          </a:p>
          <a:p>
            <a:r>
              <a:rPr lang="en-IN" dirty="0"/>
              <a:t>Fly wheel</a:t>
            </a:r>
            <a:endParaRPr lang="en-IN" dirty="0"/>
          </a:p>
        </p:txBody>
      </p:sp>
      <p:sp>
        <p:nvSpPr>
          <p:cNvPr id="4" name="Date Placeholder 3"/>
          <p:cNvSpPr>
            <a:spLocks noGrp="1"/>
          </p:cNvSpPr>
          <p:nvPr>
            <p:ph type="dt" sz="half" idx="10"/>
          </p:nvPr>
        </p:nvSpPr>
        <p:spPr/>
        <p:txBody>
          <a:bodyPr/>
          <a:lstStyle/>
          <a:p>
            <a:fld id="{A4B08901-47F9-45F7-9EC3-639CCB00D00B}" type="datetime1">
              <a:rPr lang="en-US" smtClean="0"/>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a:solidFill>
                  <a:schemeClr val="accent6">
                    <a:lumMod val="50000"/>
                  </a:schemeClr>
                </a:solidFill>
                <a:latin typeface="Times New Roman" panose="02020603050405020304" pitchFamily="18" charset="0"/>
                <a:cs typeface="Times New Roman" panose="02020603050405020304" pitchFamily="18" charset="0"/>
                <a:sym typeface="+mn-ea"/>
              </a:rPr>
              <a:t>3D -VIEWS</a:t>
            </a:r>
            <a:endParaRPr lang="en-IN" altLang="en-US"/>
          </a:p>
        </p:txBody>
      </p:sp>
      <p:pic>
        <p:nvPicPr>
          <p:cNvPr id="5" name="Content Placeholder 4" descr="Screenshot 2024-03-28 110715bbbbbbbbbbbbbb"/>
          <p:cNvPicPr>
            <a:picLocks noChangeAspect="1"/>
          </p:cNvPicPr>
          <p:nvPr>
            <p:ph idx="1"/>
          </p:nvPr>
        </p:nvPicPr>
        <p:blipFill>
          <a:blip r:embed="rId1"/>
          <a:stretch>
            <a:fillRect/>
          </a:stretch>
        </p:blipFill>
        <p:spPr>
          <a:xfrm>
            <a:off x="2690495" y="1614805"/>
            <a:ext cx="8722995" cy="4324985"/>
          </a:xfrm>
          <a:prstGeom prst="rect">
            <a:avLst/>
          </a:prstGeom>
        </p:spPr>
      </p:pic>
      <p:sp>
        <p:nvSpPr>
          <p:cNvPr id="4" name="Date Placeholder 3"/>
          <p:cNvSpPr>
            <a:spLocks noGrp="1"/>
          </p:cNvSpPr>
          <p:nvPr>
            <p:ph type="dt" sz="half" idx="10"/>
          </p:nvPr>
        </p:nvSpPr>
        <p:spPr/>
        <p:txBody>
          <a:bodyPr/>
          <a:p>
            <a:fld id="{A4B08901-47F9-45F7-9EC3-639CCB00D00B}" type="datetime1">
              <a:rPr lang="en-US" smtClean="0"/>
            </a:fld>
            <a:endParaRPr lang="en-US" dirty="0"/>
          </a:p>
        </p:txBody>
      </p:sp>
      <p:sp>
        <p:nvSpPr>
          <p:cNvPr id="6" name="Text Box 5"/>
          <p:cNvSpPr txBox="1"/>
          <p:nvPr/>
        </p:nvSpPr>
        <p:spPr>
          <a:xfrm>
            <a:off x="6033770" y="6130290"/>
            <a:ext cx="3224530" cy="368300"/>
          </a:xfrm>
          <a:prstGeom prst="rect">
            <a:avLst/>
          </a:prstGeom>
          <a:noFill/>
        </p:spPr>
        <p:txBody>
          <a:bodyPr wrap="square" rtlCol="0">
            <a:spAutoFit/>
          </a:bodyPr>
          <a:p>
            <a:r>
              <a:rPr lang="en-IN" altLang="en-US"/>
              <a:t>Fig.01-TOP VIEW</a:t>
            </a:r>
            <a:endParaRPr lang="en-I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a:solidFill>
                  <a:schemeClr val="accent6">
                    <a:lumMod val="50000"/>
                  </a:schemeClr>
                </a:solidFill>
                <a:latin typeface="Times New Roman" panose="02020603050405020304" pitchFamily="18" charset="0"/>
                <a:cs typeface="Times New Roman" panose="02020603050405020304" pitchFamily="18" charset="0"/>
                <a:sym typeface="+mn-ea"/>
              </a:rPr>
              <a:t>3D -VIEWS</a:t>
            </a:r>
            <a:endParaRPr lang="en-US"/>
          </a:p>
        </p:txBody>
      </p:sp>
      <p:pic>
        <p:nvPicPr>
          <p:cNvPr id="5" name="Content Placeholder 4" descr="Screenshot 2024-03-28 110832rrrr"/>
          <p:cNvPicPr>
            <a:picLocks noChangeAspect="1"/>
          </p:cNvPicPr>
          <p:nvPr>
            <p:ph idx="1"/>
          </p:nvPr>
        </p:nvPicPr>
        <p:blipFill>
          <a:blip r:embed="rId1"/>
          <a:stretch>
            <a:fillRect/>
          </a:stretch>
        </p:blipFill>
        <p:spPr>
          <a:xfrm>
            <a:off x="2661920" y="2015490"/>
            <a:ext cx="8843010" cy="4114800"/>
          </a:xfrm>
          <a:prstGeom prst="rect">
            <a:avLst/>
          </a:prstGeom>
        </p:spPr>
      </p:pic>
      <p:sp>
        <p:nvSpPr>
          <p:cNvPr id="4" name="Date Placeholder 3"/>
          <p:cNvSpPr>
            <a:spLocks noGrp="1"/>
          </p:cNvSpPr>
          <p:nvPr>
            <p:ph type="dt" sz="half" idx="10"/>
          </p:nvPr>
        </p:nvSpPr>
        <p:spPr/>
        <p:txBody>
          <a:bodyPr/>
          <a:p>
            <a:fld id="{A4B08901-47F9-45F7-9EC3-639CCB00D00B}" type="datetime1">
              <a:rPr lang="en-US" smtClean="0"/>
            </a:fld>
            <a:endParaRPr lang="en-US" dirty="0"/>
          </a:p>
        </p:txBody>
      </p:sp>
      <p:sp>
        <p:nvSpPr>
          <p:cNvPr id="6" name="Text Box 5"/>
          <p:cNvSpPr txBox="1"/>
          <p:nvPr/>
        </p:nvSpPr>
        <p:spPr>
          <a:xfrm>
            <a:off x="6161405" y="6240780"/>
            <a:ext cx="4064000" cy="368300"/>
          </a:xfrm>
          <a:prstGeom prst="rect">
            <a:avLst/>
          </a:prstGeom>
          <a:noFill/>
        </p:spPr>
        <p:txBody>
          <a:bodyPr wrap="square" rtlCol="0">
            <a:spAutoFit/>
          </a:bodyPr>
          <a:p>
            <a:r>
              <a:rPr lang="en-IN" altLang="en-US"/>
              <a:t>Fig.02- FRONT VIEW</a:t>
            </a:r>
            <a:endParaRPr lang="en-I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dirty="0">
                <a:solidFill>
                  <a:schemeClr val="accent6">
                    <a:lumMod val="50000"/>
                  </a:schemeClr>
                </a:solidFill>
                <a:latin typeface="Times New Roman" panose="02020603050405020304" pitchFamily="18" charset="0"/>
                <a:cs typeface="Times New Roman" panose="02020603050405020304" pitchFamily="18" charset="0"/>
                <a:sym typeface="+mn-ea"/>
              </a:rPr>
              <a:t>3D -VIEWS</a:t>
            </a:r>
            <a:endParaRPr lang="en-US"/>
          </a:p>
        </p:txBody>
      </p:sp>
      <p:pic>
        <p:nvPicPr>
          <p:cNvPr id="5" name="Content Placeholder 4" descr="Screenshot 2024-03-28 110929yuyy"/>
          <p:cNvPicPr>
            <a:picLocks noChangeAspect="1"/>
          </p:cNvPicPr>
          <p:nvPr>
            <p:ph idx="1"/>
          </p:nvPr>
        </p:nvPicPr>
        <p:blipFill>
          <a:blip r:embed="rId1"/>
          <a:stretch>
            <a:fillRect/>
          </a:stretch>
        </p:blipFill>
        <p:spPr>
          <a:xfrm>
            <a:off x="2592705" y="2046605"/>
            <a:ext cx="8637270" cy="4084320"/>
          </a:xfrm>
          <a:prstGeom prst="rect">
            <a:avLst/>
          </a:prstGeom>
        </p:spPr>
      </p:pic>
      <p:sp>
        <p:nvSpPr>
          <p:cNvPr id="4" name="Date Placeholder 3"/>
          <p:cNvSpPr>
            <a:spLocks noGrp="1"/>
          </p:cNvSpPr>
          <p:nvPr>
            <p:ph type="dt" sz="half" idx="10"/>
          </p:nvPr>
        </p:nvSpPr>
        <p:spPr/>
        <p:txBody>
          <a:bodyPr/>
          <a:p>
            <a:fld id="{A4B08901-47F9-45F7-9EC3-639CCB00D00B}" type="datetime1">
              <a:rPr lang="en-US" smtClean="0"/>
            </a:fld>
            <a:endParaRPr lang="en-US" dirty="0"/>
          </a:p>
        </p:txBody>
      </p:sp>
      <p:sp>
        <p:nvSpPr>
          <p:cNvPr id="6" name="Text Box 5"/>
          <p:cNvSpPr txBox="1"/>
          <p:nvPr/>
        </p:nvSpPr>
        <p:spPr>
          <a:xfrm>
            <a:off x="5815330" y="6272530"/>
            <a:ext cx="4064000" cy="368300"/>
          </a:xfrm>
          <a:prstGeom prst="rect">
            <a:avLst/>
          </a:prstGeom>
          <a:noFill/>
        </p:spPr>
        <p:txBody>
          <a:bodyPr wrap="square" rtlCol="0">
            <a:spAutoFit/>
          </a:bodyPr>
          <a:p>
            <a:r>
              <a:rPr lang="en-IN" altLang="en-US"/>
              <a:t>Fig.03- SIDE VIEW</a:t>
            </a:r>
            <a:endParaRPr lang="en-IN" altLang="en-US"/>
          </a:p>
        </p:txBody>
      </p:sp>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0</TotalTime>
  <Words>6005</Words>
  <Application>WPS Presentation</Application>
  <PresentationFormat>Widescreen</PresentationFormat>
  <Paragraphs>279</Paragraphs>
  <Slides>16</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SimSun</vt:lpstr>
      <vt:lpstr>Wingdings</vt:lpstr>
      <vt:lpstr>Wingdings 3</vt:lpstr>
      <vt:lpstr>Arial</vt:lpstr>
      <vt:lpstr>Times New Roman</vt:lpstr>
      <vt:lpstr>Times New Roman</vt:lpstr>
      <vt:lpstr>Calibri</vt:lpstr>
      <vt:lpstr>Mangal</vt:lpstr>
      <vt:lpstr>Segoe Print</vt:lpstr>
      <vt:lpstr>Century Gothic</vt:lpstr>
      <vt:lpstr>Microsoft YaHei</vt:lpstr>
      <vt:lpstr>Arial Unicode MS</vt:lpstr>
      <vt:lpstr>Wisp</vt:lpstr>
      <vt:lpstr>PowerPoint 演示文稿</vt:lpstr>
      <vt:lpstr>OUTLINE </vt:lpstr>
      <vt:lpstr>ABSTRACT</vt:lpstr>
      <vt:lpstr>OBJECTIVES</vt:lpstr>
      <vt:lpstr>BLOCK DIAGRAM</vt:lpstr>
      <vt:lpstr>COMPONENTS</vt:lpstr>
      <vt:lpstr>3D -VIEWS</vt:lpstr>
      <vt:lpstr>3D -VIEWS</vt:lpstr>
      <vt:lpstr>3D -VIEWS</vt:lpstr>
      <vt:lpstr>CONCLUSION </vt:lpstr>
      <vt:lpstr>PROJECT VIDEO </vt:lpstr>
      <vt:lpstr>TIMELINE PLAN</vt:lpstr>
      <vt:lpstr>PowerPoint 演示文稿</vt:lpstr>
      <vt:lpstr>REFERENCES </vt:lpstr>
      <vt:lpstr>REFERENCES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 SREE MYTHILI</dc:creator>
  <cp:lastModifiedBy>S ADESH</cp:lastModifiedBy>
  <cp:revision>24</cp:revision>
  <dcterms:created xsi:type="dcterms:W3CDTF">2022-03-02T09:10:00Z</dcterms:created>
  <dcterms:modified xsi:type="dcterms:W3CDTF">2024-04-04T05:31:09Z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2CAA03142F07482A95393C90F14C5073_13</vt:lpwstr>
  </property>
  <property fmtid="{D5CDD505-2E9C-101B-9397-08002B2CF9AE}" pid="3" name="KSOProductBuildVer">
    <vt:lpwstr>1033-12.2.0.13489</vt:lpwstr>
  </property>
</Properties>
</file>